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4" r:id="rId7"/>
    <p:sldId id="269" r:id="rId8"/>
    <p:sldId id="266" r:id="rId9"/>
    <p:sldId id="286" r:id="rId10"/>
    <p:sldId id="285" r:id="rId11"/>
    <p:sldId id="287" r:id="rId12"/>
    <p:sldId id="267" r:id="rId13"/>
    <p:sldId id="268" r:id="rId14"/>
    <p:sldId id="270" r:id="rId15"/>
    <p:sldId id="283" r:id="rId16"/>
    <p:sldId id="271" r:id="rId17"/>
    <p:sldId id="272" r:id="rId18"/>
    <p:sldId id="273" r:id="rId19"/>
    <p:sldId id="284" r:id="rId20"/>
    <p:sldId id="275" r:id="rId21"/>
    <p:sldId id="276" r:id="rId22"/>
    <p:sldId id="274" r:id="rId23"/>
    <p:sldId id="278" r:id="rId24"/>
    <p:sldId id="282" r:id="rId25"/>
    <p:sldId id="279" r:id="rId26"/>
    <p:sldId id="280" r:id="rId27"/>
    <p:sldId id="281"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2" autoAdjust="0"/>
  </p:normalViewPr>
  <p:slideViewPr>
    <p:cSldViewPr>
      <p:cViewPr>
        <p:scale>
          <a:sx n="62" d="100"/>
          <a:sy n="62" d="100"/>
        </p:scale>
        <p:origin x="-2184" y="-4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E86BE-F601-45BB-A837-182DD606C3CC}" type="datetimeFigureOut">
              <a:rPr lang="en-US" smtClean="0"/>
              <a:pPr/>
              <a:t>10/7/2014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B612F-AFDD-4DBC-9AEB-2E0AA38381E5}" type="slidenum">
              <a:rPr lang="en-US" smtClean="0"/>
              <a:pPr/>
              <a:t>‹#›</a:t>
            </a:fld>
            <a:endParaRPr lang="en-US"/>
          </a:p>
        </p:txBody>
      </p:sp>
    </p:spTree>
    <p:extLst>
      <p:ext uri="{BB962C8B-B14F-4D97-AF65-F5344CB8AC3E}">
        <p14:creationId xmlns:p14="http://schemas.microsoft.com/office/powerpoint/2010/main" val="37949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Emotion Adventurers: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Still Quiet Place (A Mindfulness exercise by Amy </a:t>
            </a:r>
            <a:r>
              <a:rPr lang="en-US" sz="1200" b="1" kern="1200" dirty="0" err="1" smtClean="0">
                <a:solidFill>
                  <a:schemeClr val="tx1"/>
                </a:solidFill>
                <a:effectLst/>
                <a:latin typeface="+mn-lt"/>
                <a:ea typeface="+mn-ea"/>
                <a:cs typeface="+mn-cs"/>
              </a:rPr>
              <a:t>Salzman</a:t>
            </a:r>
            <a:r>
              <a:rPr lang="en-US" sz="1200" b="1" kern="1200" dirty="0" smtClean="0">
                <a:solidFill>
                  <a:schemeClr val="tx1"/>
                </a:solidFill>
                <a:effectLst/>
                <a:latin typeface="+mn-lt"/>
                <a:ea typeface="+mn-ea"/>
                <a:cs typeface="+mn-cs"/>
              </a:rPr>
              <a:t>, 2008)</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would like to share one of my favorite places with you.  I call it the Still Quiet Place.  It’s not a place you travel in a car, train, or plane.  It’s a place inside you that you can find by just closing your eyes.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Close your eyes and take some slow, deep breaths.  See if you can feel a kind of warm, happy, smile in your body.  Do you feel it?  That is your Still Quiet Place. Take some more deep, slow breaths and really snuggle in.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best thing about your Still Quiet Place is that it’s always inside you.  And you can visit it whenever you like.  It is nice to visit your Still Quiet Place and feel the love that is there.  It is especially helpful to visit your Still Quiet Place if you are feeling angry, or sad, or afraid.  The Still Quiet Place is a good place to talk with these feelings and make friends with them.  When you are in your Still Quiet Place and talk to your feelings, you may find that your feelings are not as big and powerful as they seem.  Remember that you can come here whenever you like, and stay for as long as you want.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2B612F-AFDD-4DBC-9AEB-2E0AA38381E5}" type="slidenum">
              <a:rPr lang="en-US" smtClean="0"/>
              <a:pPr/>
              <a:t>11</a:t>
            </a:fld>
            <a:endParaRPr lang="en-US"/>
          </a:p>
        </p:txBody>
      </p:sp>
    </p:spTree>
    <p:extLst>
      <p:ext uri="{BB962C8B-B14F-4D97-AF65-F5344CB8AC3E}">
        <p14:creationId xmlns:p14="http://schemas.microsoft.com/office/powerpoint/2010/main" val="203059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indent="-256032">
              <a:buFont typeface="Wingdings 3"/>
              <a:buChar char=""/>
              <a:defRPr/>
            </a:pPr>
            <a:r>
              <a:rPr lang="en-GB" dirty="0" smtClean="0"/>
              <a:t>It is kindness in action;</a:t>
            </a:r>
            <a:r>
              <a:rPr lang="en-GB" baseline="0" dirty="0" smtClean="0"/>
              <a:t> </a:t>
            </a:r>
            <a:r>
              <a:rPr lang="en-GB" dirty="0" smtClean="0"/>
              <a:t>Awareness of shared human experience.  -John Forsyth</a:t>
            </a:r>
          </a:p>
          <a:p>
            <a:pPr marL="365760" indent="-256032">
              <a:buFont typeface="Wingdings 3"/>
              <a:buChar char=""/>
              <a:defRPr/>
            </a:pPr>
            <a:endParaRPr lang="en-GB" dirty="0" smtClean="0"/>
          </a:p>
          <a:p>
            <a:pPr marL="365760" indent="-256032">
              <a:buFont typeface="Wingdings 3"/>
              <a:buChar char=""/>
              <a:defRPr/>
            </a:pPr>
            <a:r>
              <a:rPr lang="en-GB" dirty="0" smtClean="0"/>
              <a:t>Three components</a:t>
            </a:r>
          </a:p>
          <a:p>
            <a:endParaRPr lang="en-US" dirty="0"/>
          </a:p>
        </p:txBody>
      </p:sp>
      <p:sp>
        <p:nvSpPr>
          <p:cNvPr id="4" name="Slide Number Placeholder 3"/>
          <p:cNvSpPr>
            <a:spLocks noGrp="1"/>
          </p:cNvSpPr>
          <p:nvPr>
            <p:ph type="sldNum" sz="quarter" idx="10"/>
          </p:nvPr>
        </p:nvSpPr>
        <p:spPr/>
        <p:txBody>
          <a:bodyPr/>
          <a:lstStyle/>
          <a:p>
            <a:fld id="{EE90AE75-4DF3-46AF-8AED-DF186DFE8B4F}" type="slidenum">
              <a:rPr lang="en-US" smtClean="0"/>
              <a:pPr/>
              <a:t>14</a:t>
            </a:fld>
            <a:endParaRPr lang="en-US"/>
          </a:p>
        </p:txBody>
      </p:sp>
    </p:spTree>
    <p:extLst>
      <p:ext uri="{BB962C8B-B14F-4D97-AF65-F5344CB8AC3E}">
        <p14:creationId xmlns:p14="http://schemas.microsoft.com/office/powerpoint/2010/main" val="254117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Font typeface="Wingdings 2" pitchFamily="18" charset="2"/>
              <a:buNone/>
              <a:defRPr/>
            </a:pPr>
            <a:r>
              <a:rPr lang="en-GB" dirty="0" smtClean="0"/>
              <a:t>Old French  -  </a:t>
            </a:r>
            <a:r>
              <a:rPr lang="en-GB" dirty="0" err="1" smtClean="0"/>
              <a:t>Compassio</a:t>
            </a:r>
            <a:r>
              <a:rPr lang="en-GB" dirty="0" smtClean="0"/>
              <a:t>  =  Sympathy, Pity</a:t>
            </a:r>
          </a:p>
          <a:p>
            <a:pPr marL="0" indent="0" fontAlgn="auto">
              <a:spcAft>
                <a:spcPts val="0"/>
              </a:spcAft>
              <a:buFont typeface="Wingdings 2" pitchFamily="18" charset="2"/>
              <a:buNone/>
              <a:defRPr/>
            </a:pPr>
            <a:r>
              <a:rPr lang="en-GB" dirty="0" smtClean="0"/>
              <a:t>From Late Latin </a:t>
            </a:r>
            <a:r>
              <a:rPr lang="en-GB" dirty="0" err="1" smtClean="0"/>
              <a:t>compassionem</a:t>
            </a:r>
            <a:endParaRPr lang="en-GB" dirty="0" smtClean="0"/>
          </a:p>
          <a:p>
            <a:pPr marL="0" indent="0" fontAlgn="auto">
              <a:spcAft>
                <a:spcPts val="0"/>
              </a:spcAft>
              <a:buFont typeface="Wingdings 2" pitchFamily="18" charset="2"/>
              <a:buNone/>
              <a:defRPr/>
            </a:pPr>
            <a:endParaRPr lang="en-GB" dirty="0" smtClean="0"/>
          </a:p>
          <a:p>
            <a:pPr marL="365760" indent="-256032" fontAlgn="auto">
              <a:spcAft>
                <a:spcPts val="0"/>
              </a:spcAft>
              <a:buFont typeface="Wingdings 2" pitchFamily="18" charset="2"/>
              <a:buNone/>
              <a:defRPr/>
            </a:pPr>
            <a:r>
              <a:rPr lang="en-GB" dirty="0" smtClean="0"/>
              <a:t>Com = “together” + </a:t>
            </a:r>
            <a:r>
              <a:rPr lang="en-GB" dirty="0" err="1" smtClean="0"/>
              <a:t>Pati</a:t>
            </a:r>
            <a:r>
              <a:rPr lang="en-GB" dirty="0" smtClean="0"/>
              <a:t> “to suffer”</a:t>
            </a:r>
          </a:p>
          <a:p>
            <a:pPr marL="0" indent="0" fontAlgn="auto">
              <a:spcAft>
                <a:spcPts val="0"/>
              </a:spcAft>
              <a:buFont typeface="Wingdings 2" pitchFamily="18" charset="2"/>
              <a:buNone/>
              <a:defRPr/>
            </a:pPr>
            <a:r>
              <a:rPr lang="en-GB" dirty="0" smtClean="0"/>
              <a:t>Or, to “suffer with”</a:t>
            </a:r>
          </a:p>
          <a:p>
            <a:pPr marL="365760" indent="-256032" fontAlgn="auto">
              <a:spcAft>
                <a:spcPts val="0"/>
              </a:spcAft>
              <a:buFont typeface="Wingdings 2" pitchFamily="18" charset="2"/>
              <a:buNone/>
              <a:defRPr/>
            </a:pPr>
            <a:r>
              <a:rPr lang="en-GB" dirty="0" smtClean="0"/>
              <a:t>Sympathetic consciousness of others’</a:t>
            </a:r>
          </a:p>
          <a:p>
            <a:endParaRPr lang="en-US" dirty="0"/>
          </a:p>
        </p:txBody>
      </p:sp>
      <p:sp>
        <p:nvSpPr>
          <p:cNvPr id="4" name="Slide Number Placeholder 3"/>
          <p:cNvSpPr>
            <a:spLocks noGrp="1"/>
          </p:cNvSpPr>
          <p:nvPr>
            <p:ph type="sldNum" sz="quarter" idx="10"/>
          </p:nvPr>
        </p:nvSpPr>
        <p:spPr/>
        <p:txBody>
          <a:bodyPr/>
          <a:lstStyle/>
          <a:p>
            <a:fld id="{EE90AE75-4DF3-46AF-8AED-DF186DFE8B4F}" type="slidenum">
              <a:rPr lang="en-US" smtClean="0"/>
              <a:pPr/>
              <a:t>17</a:t>
            </a:fld>
            <a:endParaRPr lang="en-US"/>
          </a:p>
        </p:txBody>
      </p:sp>
    </p:spTree>
    <p:extLst>
      <p:ext uri="{BB962C8B-B14F-4D97-AF65-F5344CB8AC3E}">
        <p14:creationId xmlns:p14="http://schemas.microsoft.com/office/powerpoint/2010/main" val="75446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Failure</a:t>
            </a:r>
            <a:r>
              <a:rPr lang="en-US" baseline="0" dirty="0" smtClean="0"/>
              <a:t> is human. That which is most personal is most universal.  If I had a book…</a:t>
            </a:r>
            <a:endParaRPr lang="en-US" dirty="0"/>
          </a:p>
        </p:txBody>
      </p:sp>
      <p:sp>
        <p:nvSpPr>
          <p:cNvPr id="4" name="Slide Number Placeholder 3"/>
          <p:cNvSpPr>
            <a:spLocks noGrp="1"/>
          </p:cNvSpPr>
          <p:nvPr>
            <p:ph type="sldNum" sz="quarter" idx="10"/>
          </p:nvPr>
        </p:nvSpPr>
        <p:spPr/>
        <p:txBody>
          <a:bodyPr/>
          <a:lstStyle/>
          <a:p>
            <a:fld id="{EE90AE75-4DF3-46AF-8AED-DF186DFE8B4F}" type="slidenum">
              <a:rPr lang="en-US" smtClean="0"/>
              <a:pPr/>
              <a:t>18</a:t>
            </a:fld>
            <a:endParaRPr lang="en-US"/>
          </a:p>
        </p:txBody>
      </p:sp>
    </p:spTree>
    <p:extLst>
      <p:ext uri="{BB962C8B-B14F-4D97-AF65-F5344CB8AC3E}">
        <p14:creationId xmlns:p14="http://schemas.microsoft.com/office/powerpoint/2010/main" val="318199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Practicing unconditional</a:t>
            </a:r>
            <a:r>
              <a:rPr lang="en-US" baseline="0" dirty="0" smtClean="0"/>
              <a:t> kindness. What if we reacted to any behavior towards us with unconditional kindness? Zen </a:t>
            </a:r>
            <a:r>
              <a:rPr lang="en-US" baseline="0" dirty="0" err="1" smtClean="0"/>
              <a:t>Koan</a:t>
            </a:r>
            <a:r>
              <a:rPr lang="en-US" baseline="0" dirty="0" smtClean="0"/>
              <a:t> of the thief.</a:t>
            </a:r>
          </a:p>
          <a:p>
            <a:endParaRPr lang="en-US" baseline="0" dirty="0" smtClean="0"/>
          </a:p>
          <a:p>
            <a:r>
              <a:rPr lang="en-US" sz="1200" b="0" i="0" kern="1200" dirty="0" err="1" smtClean="0">
                <a:solidFill>
                  <a:schemeClr val="tx1"/>
                </a:solidFill>
                <a:effectLst/>
                <a:latin typeface="+mn-lt"/>
                <a:ea typeface="+mn-ea"/>
                <a:cs typeface="+mn-cs"/>
              </a:rPr>
              <a:t>Ryokan</a:t>
            </a:r>
            <a:r>
              <a:rPr lang="en-US" sz="1200" b="0" i="0" kern="1200" dirty="0" smtClean="0">
                <a:solidFill>
                  <a:schemeClr val="tx1"/>
                </a:solidFill>
                <a:effectLst/>
                <a:latin typeface="+mn-lt"/>
                <a:ea typeface="+mn-ea"/>
                <a:cs typeface="+mn-cs"/>
              </a:rPr>
              <a:t>, a Zen master, lived the simplest kind of life in a little hut at the foot of a mountain. One evening a thief visited the hut only to discover there was nothing to steal.</a:t>
            </a:r>
          </a:p>
          <a:p>
            <a:r>
              <a:rPr lang="en-US" sz="1200" b="0" i="0" kern="1200" dirty="0" err="1" smtClean="0">
                <a:solidFill>
                  <a:schemeClr val="tx1"/>
                </a:solidFill>
                <a:effectLst/>
                <a:latin typeface="+mn-lt"/>
                <a:ea typeface="+mn-ea"/>
                <a:cs typeface="+mn-cs"/>
              </a:rPr>
              <a:t>Ryokan</a:t>
            </a:r>
            <a:r>
              <a:rPr lang="en-US" sz="1200" b="0" i="0" kern="1200" dirty="0" smtClean="0">
                <a:solidFill>
                  <a:schemeClr val="tx1"/>
                </a:solidFill>
                <a:effectLst/>
                <a:latin typeface="+mn-lt"/>
                <a:ea typeface="+mn-ea"/>
                <a:cs typeface="+mn-cs"/>
              </a:rPr>
              <a:t> returned and caught him. "You have come a long way to visit me," he told the prowler, "and you should not return empty-handed. Please take my clothes as a gift."</a:t>
            </a:r>
          </a:p>
          <a:p>
            <a:r>
              <a:rPr lang="en-US" sz="1200" b="0" i="0" kern="1200" dirty="0" smtClean="0">
                <a:solidFill>
                  <a:schemeClr val="tx1"/>
                </a:solidFill>
                <a:effectLst/>
                <a:latin typeface="+mn-lt"/>
                <a:ea typeface="+mn-ea"/>
                <a:cs typeface="+mn-cs"/>
              </a:rPr>
              <a:t>The thief was bewildered. He took the clothes and slunk away.</a:t>
            </a:r>
          </a:p>
          <a:p>
            <a:r>
              <a:rPr lang="en-US" sz="1200" b="0" i="0" kern="1200" dirty="0" err="1" smtClean="0">
                <a:solidFill>
                  <a:schemeClr val="tx1"/>
                </a:solidFill>
                <a:effectLst/>
                <a:latin typeface="+mn-lt"/>
                <a:ea typeface="+mn-ea"/>
                <a:cs typeface="+mn-cs"/>
              </a:rPr>
              <a:t>Ryoken</a:t>
            </a:r>
            <a:r>
              <a:rPr lang="en-US" sz="1200" b="0" i="0" kern="1200" dirty="0" smtClean="0">
                <a:solidFill>
                  <a:schemeClr val="tx1"/>
                </a:solidFill>
                <a:effectLst/>
                <a:latin typeface="+mn-lt"/>
                <a:ea typeface="+mn-ea"/>
                <a:cs typeface="+mn-cs"/>
              </a:rPr>
              <a:t> sat naked, watching the moon. "Poor fellow," he mused, "I wish I could have given him this beautiful moon."</a:t>
            </a:r>
          </a:p>
          <a:p>
            <a:endParaRPr lang="en-US" baseline="0" dirty="0" smtClean="0"/>
          </a:p>
          <a:p>
            <a:endParaRPr lang="en-US" baseline="0" dirty="0" smtClean="0"/>
          </a:p>
          <a:p>
            <a:r>
              <a:rPr lang="en-US" baseline="0" dirty="0" smtClean="0"/>
              <a:t>What might the implications of that be?</a:t>
            </a:r>
          </a:p>
          <a:p>
            <a:endParaRPr lang="en-US" baseline="0" dirty="0" smtClean="0"/>
          </a:p>
          <a:p>
            <a:r>
              <a:rPr lang="en-US" baseline="0" dirty="0" smtClean="0"/>
              <a:t>Fowler &amp; Christakis, 2009 paper on cooperative behavior cascade</a:t>
            </a:r>
          </a:p>
          <a:p>
            <a:endParaRPr lang="en-US" baseline="0" dirty="0" smtClean="0"/>
          </a:p>
          <a:p>
            <a:r>
              <a:rPr lang="en-US" sz="1200" b="0" i="0" u="none" strike="noStrike" kern="1200" baseline="0" dirty="0" smtClean="0">
                <a:solidFill>
                  <a:schemeClr val="tx1"/>
                </a:solidFill>
                <a:latin typeface="+mn-lt"/>
                <a:ea typeface="+mn-ea"/>
                <a:cs typeface="+mn-cs"/>
              </a:rPr>
              <a:t>We show that, in both an ordinary public goods</a:t>
            </a:r>
          </a:p>
          <a:p>
            <a:r>
              <a:rPr lang="en-US" sz="1200" b="0" i="0" u="none" strike="noStrike" kern="1200" baseline="0" dirty="0" smtClean="0">
                <a:solidFill>
                  <a:schemeClr val="tx1"/>
                </a:solidFill>
                <a:latin typeface="+mn-lt"/>
                <a:ea typeface="+mn-ea"/>
                <a:cs typeface="+mn-cs"/>
              </a:rPr>
              <a:t>game and in a public goods game with punishment, focal individuals</a:t>
            </a:r>
          </a:p>
          <a:p>
            <a:r>
              <a:rPr lang="en-US" sz="1200" b="0" i="0" u="none" strike="noStrike" kern="1200" baseline="0" dirty="0" smtClean="0">
                <a:solidFill>
                  <a:schemeClr val="tx1"/>
                </a:solidFill>
                <a:latin typeface="+mn-lt"/>
                <a:ea typeface="+mn-ea"/>
                <a:cs typeface="+mn-cs"/>
              </a:rPr>
              <a:t>are influenced by fellow group members’ contribution behavior in</a:t>
            </a:r>
          </a:p>
          <a:p>
            <a:r>
              <a:rPr lang="en-US" sz="1200" b="0" i="0" u="none" strike="noStrike" kern="1200" baseline="0" dirty="0" smtClean="0">
                <a:solidFill>
                  <a:schemeClr val="tx1"/>
                </a:solidFill>
                <a:latin typeface="+mn-lt"/>
                <a:ea typeface="+mn-ea"/>
                <a:cs typeface="+mn-cs"/>
              </a:rPr>
              <a:t>future interactions with other individuals who were not a party to</a:t>
            </a:r>
          </a:p>
          <a:p>
            <a:r>
              <a:rPr lang="en-US" sz="1200" b="0" i="0" u="none" strike="noStrike" kern="1200" baseline="0" dirty="0" smtClean="0">
                <a:solidFill>
                  <a:schemeClr val="tx1"/>
                </a:solidFill>
                <a:latin typeface="+mn-lt"/>
                <a:ea typeface="+mn-ea"/>
                <a:cs typeface="+mn-cs"/>
              </a:rPr>
              <a:t>The initial interaction. Furthermore, this influence persists for multiple</a:t>
            </a:r>
          </a:p>
          <a:p>
            <a:r>
              <a:rPr lang="en-US" sz="1200" b="0" i="0" u="none" strike="noStrike" kern="1200" baseline="0" dirty="0" smtClean="0">
                <a:solidFill>
                  <a:schemeClr val="tx1"/>
                </a:solidFill>
                <a:latin typeface="+mn-lt"/>
                <a:ea typeface="+mn-ea"/>
                <a:cs typeface="+mn-cs"/>
              </a:rPr>
              <a:t>Periods and spreads up to three degrees of separation (from person to</a:t>
            </a:r>
          </a:p>
          <a:p>
            <a:r>
              <a:rPr lang="en-US" sz="1200" b="0" i="0" u="none" strike="noStrike" kern="1200" baseline="0" dirty="0" smtClean="0">
                <a:solidFill>
                  <a:schemeClr val="tx1"/>
                </a:solidFill>
                <a:latin typeface="+mn-lt"/>
                <a:ea typeface="+mn-ea"/>
                <a:cs typeface="+mn-cs"/>
              </a:rPr>
              <a:t>person to person to person). The results suggest that each additional</a:t>
            </a:r>
          </a:p>
          <a:p>
            <a:r>
              <a:rPr lang="en-US" sz="1200" b="0" i="0" u="none" strike="noStrike" kern="1200" baseline="0" dirty="0" smtClean="0">
                <a:solidFill>
                  <a:schemeClr val="tx1"/>
                </a:solidFill>
                <a:latin typeface="+mn-lt"/>
                <a:ea typeface="+mn-ea"/>
                <a:cs typeface="+mn-cs"/>
              </a:rPr>
              <a:t>contribution a subject makes to the public good in the first period is</a:t>
            </a:r>
          </a:p>
          <a:p>
            <a:r>
              <a:rPr lang="en-US" sz="1200" b="0" i="0" u="none" strike="noStrike" kern="1200" baseline="0" dirty="0" smtClean="0">
                <a:solidFill>
                  <a:schemeClr val="tx1"/>
                </a:solidFill>
                <a:latin typeface="+mn-lt"/>
                <a:ea typeface="+mn-ea"/>
                <a:cs typeface="+mn-cs"/>
              </a:rPr>
              <a:t>tripled over the course of the experiment by other subjects who are</a:t>
            </a:r>
          </a:p>
          <a:p>
            <a:r>
              <a:rPr lang="en-US" sz="1200" b="0" i="0" u="none" strike="noStrike" kern="1200" baseline="0" dirty="0" smtClean="0">
                <a:solidFill>
                  <a:schemeClr val="tx1"/>
                </a:solidFill>
                <a:latin typeface="+mn-lt"/>
                <a:ea typeface="+mn-ea"/>
                <a:cs typeface="+mn-cs"/>
              </a:rPr>
              <a:t>directly or indirectly influenced to contribute more as a consequence.</a:t>
            </a:r>
          </a:p>
          <a:p>
            <a:r>
              <a:rPr lang="en-US" sz="1200" b="0" i="0" u="none" strike="noStrike" kern="1200" baseline="0" dirty="0" smtClean="0">
                <a:solidFill>
                  <a:schemeClr val="tx1"/>
                </a:solidFill>
                <a:latin typeface="+mn-lt"/>
                <a:ea typeface="+mn-ea"/>
                <a:cs typeface="+mn-cs"/>
              </a:rPr>
              <a:t>These results show experimentally that cooperative behavior cascades</a:t>
            </a:r>
          </a:p>
          <a:p>
            <a:r>
              <a:rPr lang="en-US" sz="1200" b="0" i="0" u="none" strike="noStrike" kern="1200" baseline="0" dirty="0" smtClean="0">
                <a:solidFill>
                  <a:schemeClr val="tx1"/>
                </a:solidFill>
                <a:latin typeface="+mn-lt"/>
                <a:ea typeface="+mn-ea"/>
                <a:cs typeface="+mn-cs"/>
              </a:rPr>
              <a:t>in human social networks.</a:t>
            </a:r>
            <a:endParaRPr lang="en-US" dirty="0"/>
          </a:p>
        </p:txBody>
      </p:sp>
      <p:sp>
        <p:nvSpPr>
          <p:cNvPr id="4" name="Slide Number Placeholder 3"/>
          <p:cNvSpPr>
            <a:spLocks noGrp="1"/>
          </p:cNvSpPr>
          <p:nvPr>
            <p:ph type="sldNum" sz="quarter" idx="10"/>
          </p:nvPr>
        </p:nvSpPr>
        <p:spPr/>
        <p:txBody>
          <a:bodyPr/>
          <a:lstStyle/>
          <a:p>
            <a:fld id="{EE90AE75-4DF3-46AF-8AED-DF186DFE8B4F}" type="slidenum">
              <a:rPr lang="en-US" smtClean="0"/>
              <a:pPr/>
              <a:t>20</a:t>
            </a:fld>
            <a:endParaRPr lang="en-US"/>
          </a:p>
        </p:txBody>
      </p:sp>
    </p:spTree>
    <p:extLst>
      <p:ext uri="{BB962C8B-B14F-4D97-AF65-F5344CB8AC3E}">
        <p14:creationId xmlns:p14="http://schemas.microsoft.com/office/powerpoint/2010/main" val="28248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smtClean="0">
                <a:solidFill>
                  <a:schemeClr val="tx2"/>
                </a:solidFill>
                <a:latin typeface="+mn-lt"/>
                <a:cs typeface="Arial" charset="0"/>
              </a:rPr>
              <a:t>Recent headline of the San Francisco Chronicle. </a:t>
            </a:r>
          </a:p>
          <a:p>
            <a:pPr>
              <a:defRPr/>
            </a:pPr>
            <a:endParaRPr lang="en-US" sz="1200" dirty="0" smtClean="0">
              <a:solidFill>
                <a:schemeClr val="tx2"/>
              </a:solidFill>
              <a:latin typeface="+mn-lt"/>
              <a:cs typeface="Arial" charset="0"/>
            </a:endParaRPr>
          </a:p>
          <a:p>
            <a:pPr>
              <a:defRPr/>
            </a:pPr>
            <a:r>
              <a:rPr lang="en-US" sz="1200" dirty="0" smtClean="0">
                <a:solidFill>
                  <a:schemeClr val="tx2"/>
                </a:solidFill>
                <a:latin typeface="+mn-lt"/>
                <a:cs typeface="Arial" charset="0"/>
              </a:rPr>
              <a:t>Female humpback whale who had become entangled</a:t>
            </a:r>
          </a:p>
          <a:p>
            <a:pPr>
              <a:defRPr/>
            </a:pPr>
            <a:r>
              <a:rPr lang="en-US" sz="1200" dirty="0" smtClean="0">
                <a:solidFill>
                  <a:schemeClr val="tx2"/>
                </a:solidFill>
                <a:latin typeface="+mn-lt"/>
                <a:cs typeface="Arial" charset="0"/>
              </a:rPr>
              <a:t>in a </a:t>
            </a:r>
            <a:r>
              <a:rPr lang="en-US" sz="1200" dirty="0" err="1" smtClean="0">
                <a:solidFill>
                  <a:schemeClr val="tx2"/>
                </a:solidFill>
                <a:latin typeface="+mn-lt"/>
                <a:cs typeface="Arial" charset="0"/>
              </a:rPr>
              <a:t>spiderweb</a:t>
            </a:r>
            <a:r>
              <a:rPr lang="en-US" sz="1200" dirty="0" smtClean="0">
                <a:solidFill>
                  <a:schemeClr val="tx2"/>
                </a:solidFill>
                <a:latin typeface="+mn-lt"/>
                <a:cs typeface="Arial" charset="0"/>
              </a:rPr>
              <a:t> of crab traps and line weighted down </a:t>
            </a:r>
          </a:p>
          <a:p>
            <a:pPr>
              <a:defRPr/>
            </a:pPr>
            <a:r>
              <a:rPr lang="en-US" sz="1200" dirty="0" smtClean="0">
                <a:solidFill>
                  <a:schemeClr val="tx2"/>
                </a:solidFill>
                <a:latin typeface="+mn-lt"/>
                <a:cs typeface="Arial" charset="0"/>
              </a:rPr>
              <a:t>by hundreds of pounds of traps that caused her </a:t>
            </a:r>
          </a:p>
          <a:p>
            <a:pPr>
              <a:defRPr/>
            </a:pPr>
            <a:r>
              <a:rPr lang="en-US" sz="1200" dirty="0" smtClean="0">
                <a:solidFill>
                  <a:schemeClr val="tx2"/>
                </a:solidFill>
                <a:latin typeface="+mn-lt"/>
                <a:cs typeface="Arial" charset="0"/>
              </a:rPr>
              <a:t>to struggle to stay afloat. She also had hundreds </a:t>
            </a:r>
          </a:p>
          <a:p>
            <a:pPr>
              <a:defRPr/>
            </a:pPr>
            <a:r>
              <a:rPr lang="en-US" sz="1200" dirty="0" smtClean="0">
                <a:solidFill>
                  <a:schemeClr val="tx2"/>
                </a:solidFill>
                <a:latin typeface="+mn-lt"/>
                <a:cs typeface="Arial" charset="0"/>
              </a:rPr>
              <a:t>of yards of line rope  wrapped around her body, tail, </a:t>
            </a:r>
          </a:p>
          <a:p>
            <a:pPr>
              <a:defRPr/>
            </a:pPr>
            <a:r>
              <a:rPr lang="en-US" sz="1200" dirty="0" smtClean="0">
                <a:solidFill>
                  <a:schemeClr val="tx2"/>
                </a:solidFill>
                <a:latin typeface="+mn-lt"/>
                <a:cs typeface="Arial" charset="0"/>
              </a:rPr>
              <a:t>Torso, and a line tugging in her mouth.</a:t>
            </a:r>
            <a:br>
              <a:rPr lang="en-US" sz="1200" dirty="0" smtClean="0">
                <a:solidFill>
                  <a:schemeClr val="tx2"/>
                </a:solidFill>
                <a:latin typeface="+mn-lt"/>
                <a:cs typeface="Arial" charset="0"/>
              </a:rPr>
            </a:br>
            <a:r>
              <a:rPr lang="en-US" sz="1200" dirty="0" smtClean="0">
                <a:solidFill>
                  <a:schemeClr val="tx2"/>
                </a:solidFill>
                <a:latin typeface="+mn-lt"/>
                <a:cs typeface="Arial" charset="0"/>
              </a:rPr>
              <a:t/>
            </a:r>
            <a:br>
              <a:rPr lang="en-US" sz="1200" dirty="0" smtClean="0">
                <a:solidFill>
                  <a:schemeClr val="tx2"/>
                </a:solidFill>
                <a:latin typeface="+mn-lt"/>
                <a:cs typeface="Arial" charset="0"/>
              </a:rPr>
            </a:br>
            <a:r>
              <a:rPr lang="en-US" sz="1200" dirty="0" smtClean="0">
                <a:solidFill>
                  <a:schemeClr val="tx2"/>
                </a:solidFill>
                <a:latin typeface="+mn-lt"/>
                <a:cs typeface="Arial" charset="0"/>
              </a:rPr>
              <a:t>A fisherman spotted her just east of the </a:t>
            </a:r>
            <a:r>
              <a:rPr lang="en-US" sz="1200" dirty="0" err="1" smtClean="0">
                <a:solidFill>
                  <a:schemeClr val="tx2"/>
                </a:solidFill>
                <a:latin typeface="+mn-lt"/>
                <a:cs typeface="Arial" charset="0"/>
              </a:rPr>
              <a:t>Farallon</a:t>
            </a:r>
            <a:r>
              <a:rPr lang="en-US" sz="1200" dirty="0" smtClean="0">
                <a:solidFill>
                  <a:schemeClr val="tx2"/>
                </a:solidFill>
                <a:latin typeface="+mn-lt"/>
                <a:cs typeface="Arial" charset="0"/>
              </a:rPr>
              <a:t> Islands </a:t>
            </a:r>
          </a:p>
          <a:p>
            <a:pPr>
              <a:defRPr/>
            </a:pPr>
            <a:r>
              <a:rPr lang="en-US" sz="1200" dirty="0" smtClean="0">
                <a:solidFill>
                  <a:schemeClr val="tx2"/>
                </a:solidFill>
                <a:latin typeface="+mn-lt"/>
                <a:cs typeface="Arial" charset="0"/>
              </a:rPr>
              <a:t>and radioed an environmental group for help. </a:t>
            </a:r>
          </a:p>
          <a:p>
            <a:pPr>
              <a:defRPr/>
            </a:pPr>
            <a:r>
              <a:rPr lang="en-US" sz="1200" dirty="0" smtClean="0">
                <a:solidFill>
                  <a:schemeClr val="tx2"/>
                </a:solidFill>
                <a:latin typeface="+mn-lt"/>
                <a:cs typeface="Arial" charset="0"/>
              </a:rPr>
              <a:t>Within a few hours, the rescue team arrived</a:t>
            </a:r>
          </a:p>
          <a:p>
            <a:pPr>
              <a:defRPr/>
            </a:pPr>
            <a:r>
              <a:rPr lang="en-US" sz="1200" dirty="0" smtClean="0">
                <a:solidFill>
                  <a:schemeClr val="tx2"/>
                </a:solidFill>
                <a:latin typeface="+mn-lt"/>
                <a:cs typeface="Arial" charset="0"/>
              </a:rPr>
              <a:t> and determined that she was so bad off,</a:t>
            </a:r>
          </a:p>
          <a:p>
            <a:pPr>
              <a:defRPr/>
            </a:pPr>
            <a:r>
              <a:rPr lang="en-US" sz="1200" dirty="0" smtClean="0">
                <a:solidFill>
                  <a:schemeClr val="tx2"/>
                </a:solidFill>
                <a:latin typeface="+mn-lt"/>
                <a:cs typeface="Arial" charset="0"/>
              </a:rPr>
              <a:t> the only way to save her was to dive in </a:t>
            </a:r>
          </a:p>
          <a:p>
            <a:pPr>
              <a:defRPr/>
            </a:pPr>
            <a:r>
              <a:rPr lang="en-US" sz="1200" dirty="0" smtClean="0">
                <a:solidFill>
                  <a:schemeClr val="tx2"/>
                </a:solidFill>
                <a:latin typeface="+mn-lt"/>
                <a:cs typeface="Arial" charset="0"/>
              </a:rPr>
              <a:t>and untangle her. They worked for hours </a:t>
            </a:r>
          </a:p>
          <a:p>
            <a:pPr>
              <a:defRPr/>
            </a:pPr>
            <a:r>
              <a:rPr lang="en-US" sz="1200" dirty="0" smtClean="0">
                <a:solidFill>
                  <a:schemeClr val="tx2"/>
                </a:solidFill>
                <a:latin typeface="+mn-lt"/>
                <a:cs typeface="Arial" charset="0"/>
              </a:rPr>
              <a:t>and eventually freed her.</a:t>
            </a:r>
            <a:endParaRPr lang="en-US" dirty="0"/>
          </a:p>
        </p:txBody>
      </p:sp>
      <p:sp>
        <p:nvSpPr>
          <p:cNvPr id="4" name="Slide Number Placeholder 3"/>
          <p:cNvSpPr>
            <a:spLocks noGrp="1"/>
          </p:cNvSpPr>
          <p:nvPr>
            <p:ph type="sldNum" sz="quarter" idx="10"/>
          </p:nvPr>
        </p:nvSpPr>
        <p:spPr/>
        <p:txBody>
          <a:bodyPr/>
          <a:lstStyle/>
          <a:p>
            <a:fld id="{EE90AE75-4DF3-46AF-8AED-DF186DFE8B4F}" type="slidenum">
              <a:rPr lang="en-US" smtClean="0"/>
              <a:pPr/>
              <a:t>21</a:t>
            </a:fld>
            <a:endParaRPr lang="en-US"/>
          </a:p>
        </p:txBody>
      </p:sp>
    </p:spTree>
    <p:extLst>
      <p:ext uri="{BB962C8B-B14F-4D97-AF65-F5344CB8AC3E}">
        <p14:creationId xmlns:p14="http://schemas.microsoft.com/office/powerpoint/2010/main" val="27878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694E87B-6221-43A8-B43C-97EE62B8153F}" type="slidenum">
              <a:rPr lang="en-US" smtClean="0"/>
              <a:pPr>
                <a:defRPr/>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B612F-AFDD-4DBC-9AEB-2E0AA38381E5}" type="slidenum">
              <a:rPr lang="en-US" smtClean="0"/>
              <a:pPr/>
              <a:t>24</a:t>
            </a:fld>
            <a:endParaRPr lang="en-US"/>
          </a:p>
        </p:txBody>
      </p:sp>
    </p:spTree>
    <p:extLst>
      <p:ext uri="{BB962C8B-B14F-4D97-AF65-F5344CB8AC3E}">
        <p14:creationId xmlns:p14="http://schemas.microsoft.com/office/powerpoint/2010/main" val="123624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B612F-AFDD-4DBC-9AEB-2E0AA38381E5}" type="slidenum">
              <a:rPr lang="en-US" smtClean="0"/>
              <a:pPr/>
              <a:t>25</a:t>
            </a:fld>
            <a:endParaRPr lang="en-US"/>
          </a:p>
        </p:txBody>
      </p:sp>
    </p:spTree>
    <p:extLst>
      <p:ext uri="{BB962C8B-B14F-4D97-AF65-F5344CB8AC3E}">
        <p14:creationId xmlns:p14="http://schemas.microsoft.com/office/powerpoint/2010/main" val="342683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6002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5638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144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600200"/>
            <a:ext cx="36714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600200"/>
            <a:ext cx="36714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38200" y="1535113"/>
            <a:ext cx="3672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174875"/>
            <a:ext cx="3672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6097" y="1535113"/>
            <a:ext cx="36743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6097" y="2174875"/>
            <a:ext cx="367434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956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5025"/>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7848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600200"/>
            <a:ext cx="7848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FFFFFF"/>
          </a:solidFill>
          <a:latin typeface="Georgia"/>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the Opposite of Bullying?</a:t>
            </a:r>
            <a:endParaRPr lang="en-US" dirty="0"/>
          </a:p>
        </p:txBody>
      </p:sp>
      <p:sp>
        <p:nvSpPr>
          <p:cNvPr id="3" name="Subtitle 2"/>
          <p:cNvSpPr>
            <a:spLocks noGrp="1"/>
          </p:cNvSpPr>
          <p:nvPr>
            <p:ph type="subTitle" idx="1"/>
          </p:nvPr>
        </p:nvSpPr>
        <p:spPr>
          <a:xfrm>
            <a:off x="1600200" y="3886200"/>
            <a:ext cx="6400800" cy="2286000"/>
          </a:xfrm>
        </p:spPr>
        <p:txBody>
          <a:bodyPr>
            <a:normAutofit/>
          </a:bodyPr>
          <a:lstStyle/>
          <a:p>
            <a:endParaRPr lang="en-US" dirty="0" smtClean="0"/>
          </a:p>
          <a:p>
            <a:r>
              <a:rPr lang="en-US" dirty="0" smtClean="0"/>
              <a:t>By Dr. Lisa Coyne</a:t>
            </a:r>
          </a:p>
          <a:p>
            <a:r>
              <a:rPr lang="en-US" dirty="0" smtClean="0"/>
              <a:t>Harvard </a:t>
            </a:r>
            <a:r>
              <a:rPr lang="en-US" smtClean="0"/>
              <a:t>Medical School/McLean &amp; Suffolk </a:t>
            </a:r>
            <a:r>
              <a:rPr lang="en-US" dirty="0" smtClean="0"/>
              <a:t>University</a:t>
            </a:r>
            <a:endParaRPr lang="en-US" dirty="0"/>
          </a:p>
        </p:txBody>
      </p:sp>
    </p:spTree>
    <p:extLst>
      <p:ext uri="{BB962C8B-B14F-4D97-AF65-F5344CB8AC3E}">
        <p14:creationId xmlns:p14="http://schemas.microsoft.com/office/powerpoint/2010/main" val="4243506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a:t>
            </a:r>
            <a:r>
              <a:rPr lang="en-US" dirty="0" err="1"/>
              <a:t>N</a:t>
            </a:r>
            <a:r>
              <a:rPr lang="en-US" smtClean="0"/>
              <a:t>evermind</a:t>
            </a:r>
            <a:r>
              <a:rPr lang="en-US" dirty="0" smtClean="0"/>
              <a:t> your Mind!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314450"/>
            <a:ext cx="6019800" cy="4514850"/>
          </a:xfrm>
          <a:prstGeom prst="rect">
            <a:avLst/>
          </a:prstGeom>
        </p:spPr>
      </p:pic>
    </p:spTree>
    <p:extLst>
      <p:ext uri="{BB962C8B-B14F-4D97-AF65-F5344CB8AC3E}">
        <p14:creationId xmlns:p14="http://schemas.microsoft.com/office/powerpoint/2010/main" val="268084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Still, Quiet Place</a:t>
            </a:r>
            <a:endParaRPr lang="en-US" dirty="0"/>
          </a:p>
        </p:txBody>
      </p:sp>
      <p:pic>
        <p:nvPicPr>
          <p:cNvPr id="13314" name="Picture 2" descr="http://www.stillquietplace.com/wp-content/uploads/2010/12/boymindfu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676400"/>
            <a:ext cx="3962400" cy="396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0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Passengers on the Bus Game</a:t>
            </a:r>
            <a:endParaRPr lang="en-US" dirty="0"/>
          </a:p>
        </p:txBody>
      </p:sp>
      <p:pic>
        <p:nvPicPr>
          <p:cNvPr id="6146" name="Picture 2" descr="http://www.thecareerpsychologist.com/wp-content/uploads/2011/04/Passengers-on-the-b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81200"/>
            <a:ext cx="6705600" cy="378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13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Opposite of Bullying?</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http://commonkindness.files.wordpress.com/2012/05/kindnes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371600"/>
            <a:ext cx="5029200" cy="461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36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3961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9306" y="5562600"/>
            <a:ext cx="8001000" cy="1143000"/>
          </a:xfrm>
        </p:spPr>
        <p:txBody>
          <a:bodyPr rtlCol="0">
            <a:normAutofit/>
          </a:bodyPr>
          <a:lstStyle/>
          <a:p>
            <a:pPr eaLnBrk="1" fontAlgn="auto" hangingPunct="1">
              <a:spcAft>
                <a:spcPts val="0"/>
              </a:spcAft>
              <a:defRPr/>
            </a:pPr>
            <a:r>
              <a:rPr lang="en-GB" dirty="0" smtClean="0"/>
              <a:t>Kindness </a:t>
            </a:r>
            <a:endParaRPr lang="en-GB" dirty="0"/>
          </a:p>
        </p:txBody>
      </p:sp>
    </p:spTree>
    <p:extLst>
      <p:ext uri="{BB962C8B-B14F-4D97-AF65-F5344CB8AC3E}">
        <p14:creationId xmlns:p14="http://schemas.microsoft.com/office/powerpoint/2010/main" val="212439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3 parts </a:t>
            </a:r>
            <a:br>
              <a:rPr lang="en-US" dirty="0" smtClean="0"/>
            </a:br>
            <a:r>
              <a:rPr lang="en-US" dirty="0" smtClean="0"/>
              <a:t>of kindness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70230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a:xfrm>
            <a:off x="4724400" y="3657600"/>
            <a:ext cx="5486400" cy="566738"/>
          </a:xfrm>
        </p:spPr>
        <p:txBody>
          <a:bodyPr>
            <a:noAutofit/>
          </a:bodyPr>
          <a:lstStyle/>
          <a:p>
            <a:pPr eaLnBrk="1" hangingPunct="1"/>
            <a:r>
              <a:rPr lang="en-GB" sz="4800" dirty="0" smtClean="0"/>
              <a:t>Notice </a:t>
            </a:r>
            <a:br>
              <a:rPr lang="en-GB" sz="4800" dirty="0" smtClean="0"/>
            </a:br>
            <a:r>
              <a:rPr lang="en-GB" sz="4800" dirty="0" smtClean="0"/>
              <a:t>when</a:t>
            </a:r>
            <a:br>
              <a:rPr lang="en-GB" sz="4800" dirty="0" smtClean="0"/>
            </a:br>
            <a:r>
              <a:rPr lang="en-GB" sz="4800" dirty="0" smtClean="0"/>
              <a:t>others are </a:t>
            </a:r>
            <a:br>
              <a:rPr lang="en-GB" sz="4800" dirty="0" smtClean="0"/>
            </a:br>
            <a:r>
              <a:rPr lang="en-GB" sz="4800" dirty="0" smtClean="0"/>
              <a:t>sad, or</a:t>
            </a:r>
            <a:br>
              <a:rPr lang="en-GB" sz="4800" dirty="0" smtClean="0"/>
            </a:br>
            <a:r>
              <a:rPr lang="en-GB" sz="4800" dirty="0" smtClean="0"/>
              <a:t>left out</a:t>
            </a:r>
          </a:p>
        </p:txBody>
      </p:sp>
      <p:sp>
        <p:nvSpPr>
          <p:cNvPr id="29698" name="Content Placeholder 1"/>
          <p:cNvSpPr>
            <a:spLocks noGrp="1"/>
          </p:cNvSpPr>
          <p:nvPr>
            <p:ph type="body" sz="half" idx="2"/>
          </p:nvPr>
        </p:nvSpPr>
        <p:spPr/>
        <p:txBody>
          <a:bodyPr/>
          <a:lstStyle/>
          <a:p>
            <a:pPr marL="0" indent="0" eaLnBrk="1" hangingPunct="1">
              <a:buFont typeface="Wingdings 2" pitchFamily="18" charset="2"/>
              <a:buNone/>
            </a:pPr>
            <a:r>
              <a:rPr lang="en-GB" dirty="0" smtClean="0"/>
              <a:t/>
            </a:r>
            <a:br>
              <a:rPr lang="en-GB" dirty="0" smtClean="0"/>
            </a:br>
            <a:r>
              <a:rPr lang="en-GB" dirty="0" smtClean="0"/>
              <a:t/>
            </a:r>
            <a:br>
              <a:rPr lang="en-GB" dirty="0" smtClean="0"/>
            </a:br>
            <a:endParaRPr lang="en-GB" dirty="0" smtClean="0"/>
          </a:p>
        </p:txBody>
      </p:sp>
      <p:sp>
        <p:nvSpPr>
          <p:cNvPr id="5" name="TextBox 4"/>
          <p:cNvSpPr txBox="1"/>
          <p:nvPr/>
        </p:nvSpPr>
        <p:spPr>
          <a:xfrm>
            <a:off x="2819400" y="4572000"/>
            <a:ext cx="5806398" cy="1569660"/>
          </a:xfrm>
          <a:prstGeom prst="rect">
            <a:avLst/>
          </a:prstGeom>
          <a:noFill/>
        </p:spPr>
        <p:txBody>
          <a:bodyPr wrap="none" rtlCol="0">
            <a:spAutoFit/>
          </a:bodyPr>
          <a:lstStyle/>
          <a:p>
            <a:r>
              <a:rPr lang="en-US" sz="3200" dirty="0" smtClean="0">
                <a:solidFill>
                  <a:schemeClr val="tx1">
                    <a:lumMod val="10000"/>
                    <a:lumOff val="90000"/>
                  </a:schemeClr>
                </a:solidFill>
              </a:rPr>
              <a:t>Be kind, for everyone you meet </a:t>
            </a:r>
          </a:p>
          <a:p>
            <a:r>
              <a:rPr lang="en-US" sz="3200" dirty="0" smtClean="0">
                <a:solidFill>
                  <a:schemeClr val="tx1">
                    <a:lumMod val="10000"/>
                    <a:lumOff val="90000"/>
                  </a:schemeClr>
                </a:solidFill>
              </a:rPr>
              <a:t>is fighting a hard battle.   </a:t>
            </a:r>
          </a:p>
          <a:p>
            <a:r>
              <a:rPr lang="en-US" sz="3200" dirty="0">
                <a:solidFill>
                  <a:schemeClr val="tx1">
                    <a:lumMod val="10000"/>
                    <a:lumOff val="90000"/>
                  </a:schemeClr>
                </a:solidFill>
              </a:rPr>
              <a:t>	</a:t>
            </a:r>
            <a:r>
              <a:rPr lang="en-US" sz="3200" dirty="0" smtClean="0">
                <a:solidFill>
                  <a:schemeClr val="tx1">
                    <a:lumMod val="10000"/>
                    <a:lumOff val="90000"/>
                  </a:schemeClr>
                </a:solidFill>
              </a:rPr>
              <a:t>				-Plato</a:t>
            </a:r>
            <a:endParaRPr lang="en-US" sz="3200" dirty="0">
              <a:solidFill>
                <a:schemeClr val="tx1">
                  <a:lumMod val="10000"/>
                  <a:lumOff val="9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838200"/>
            <a:ext cx="4246084" cy="2819400"/>
          </a:xfrm>
          <a:prstGeom prst="rect">
            <a:avLst/>
          </a:prstGeom>
        </p:spPr>
      </p:pic>
    </p:spTree>
    <p:extLst>
      <p:ext uri="{BB962C8B-B14F-4D97-AF65-F5344CB8AC3E}">
        <p14:creationId xmlns:p14="http://schemas.microsoft.com/office/powerpoint/2010/main" val="3081739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2000"/>
                                        <p:tgtEl>
                                          <p:spTgt spid="29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244483" cy="6858000"/>
          </a:xfrm>
        </p:spPr>
      </p:pic>
      <p:sp>
        <p:nvSpPr>
          <p:cNvPr id="3" name="Title 2"/>
          <p:cNvSpPr>
            <a:spLocks noGrp="1"/>
          </p:cNvSpPr>
          <p:nvPr>
            <p:ph type="title"/>
          </p:nvPr>
        </p:nvSpPr>
        <p:spPr/>
        <p:txBody>
          <a:bodyPr>
            <a:normAutofit/>
          </a:bodyPr>
          <a:lstStyle/>
          <a:p>
            <a:r>
              <a:rPr lang="en-US" sz="4800" dirty="0" smtClean="0"/>
              <a:t>Share Sadness with Others</a:t>
            </a:r>
            <a:endParaRPr lang="en-US" sz="4800" dirty="0"/>
          </a:p>
        </p:txBody>
      </p:sp>
    </p:spTree>
    <p:extLst>
      <p:ext uri="{BB962C8B-B14F-4D97-AF65-F5344CB8AC3E}">
        <p14:creationId xmlns:p14="http://schemas.microsoft.com/office/powerpoint/2010/main" val="1404196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Know that everyone does dumb stuff sometimes. </a:t>
            </a:r>
            <a:r>
              <a:rPr lang="en-US" smtClean="0"/>
              <a:t>That’s what connects </a:t>
            </a:r>
            <a:r>
              <a:rPr lang="en-US" dirty="0" smtClean="0"/>
              <a:t>us all together.</a:t>
            </a:r>
            <a:endParaRPr lang="en-US" dirty="0"/>
          </a:p>
        </p:txBody>
      </p:sp>
      <p:pic>
        <p:nvPicPr>
          <p:cNvPr id="9218" name="Picture 2" descr="http://rasjacobson.files.wordpress.com/2011/05/toddleractivities.jpg?w=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27" y="1981200"/>
            <a:ext cx="6172200" cy="409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68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03200"/>
            <a:ext cx="7848600" cy="1143000"/>
          </a:xfrm>
        </p:spPr>
        <p:txBody>
          <a:bodyPr>
            <a:normAutofit fontScale="90000"/>
          </a:bodyPr>
          <a:lstStyle/>
          <a:p>
            <a:r>
              <a:rPr lang="en-US" dirty="0" smtClean="0"/>
              <a:t>What does it feel like to be kind?</a:t>
            </a:r>
            <a:endParaRPr lang="en-US" dirty="0"/>
          </a:p>
        </p:txBody>
      </p:sp>
      <p:pic>
        <p:nvPicPr>
          <p:cNvPr id="11266" name="Picture 2" descr="http://2.bp.blogspot.com/-Cr2sxPle0yM/UDF-HHJydtI/AAAAAAAAEf8/yZgjlGfAbzk/s1600/kindnes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371600"/>
            <a:ext cx="4572000" cy="457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4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274638"/>
            <a:ext cx="7848600" cy="1143000"/>
          </a:xfrm>
        </p:spPr>
        <p:txBody>
          <a:bodyPr/>
          <a:lstStyle/>
          <a:p>
            <a:r>
              <a:rPr lang="en-US" dirty="0" smtClean="0"/>
              <a:t>What does it mean to “bully?”</a:t>
            </a:r>
            <a:endParaRPr lang="en-US" dirty="0"/>
          </a:p>
        </p:txBody>
      </p:sp>
      <p:pic>
        <p:nvPicPr>
          <p:cNvPr id="1026" name="Picture 2" descr="http://bullyingproject.com/wp-content/uploads/2010/01/bully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302327"/>
            <a:ext cx="6248400" cy="467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726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76524" cy="6858000"/>
          </a:xfrm>
          <a:prstGeom prst="rect">
            <a:avLst/>
          </a:prstGeom>
        </p:spPr>
      </p:pic>
    </p:spTree>
    <p:extLst>
      <p:ext uri="{BB962C8B-B14F-4D97-AF65-F5344CB8AC3E}">
        <p14:creationId xmlns:p14="http://schemas.microsoft.com/office/powerpoint/2010/main" val="439213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0236" y="1425435"/>
            <a:ext cx="4613764" cy="5139869"/>
          </a:xfrm>
          <a:prstGeom prst="rect">
            <a:avLst/>
          </a:prstGeom>
          <a:noFill/>
        </p:spPr>
        <p:txBody>
          <a:bodyPr wrap="none">
            <a:spAutoFit/>
          </a:bodyPr>
          <a:lstStyle/>
          <a:p>
            <a:pPr>
              <a:defRPr/>
            </a:pPr>
            <a:r>
              <a:rPr lang="en-US" sz="2000" dirty="0">
                <a:solidFill>
                  <a:schemeClr val="tx2"/>
                </a:solidFill>
                <a:latin typeface="+mn-lt"/>
                <a:cs typeface="Arial" charset="0"/>
              </a:rPr>
              <a:t/>
            </a:r>
            <a:br>
              <a:rPr lang="en-US" sz="2000" dirty="0">
                <a:solidFill>
                  <a:schemeClr val="tx2"/>
                </a:solidFill>
                <a:latin typeface="+mn-lt"/>
                <a:cs typeface="Arial" charset="0"/>
              </a:rPr>
            </a:br>
            <a:r>
              <a:rPr lang="en-US" sz="2000" dirty="0">
                <a:solidFill>
                  <a:schemeClr val="tx2"/>
                </a:solidFill>
                <a:latin typeface="+mn-lt"/>
                <a:cs typeface="Arial" charset="0"/>
              </a:rPr>
              <a:t/>
            </a:r>
            <a:br>
              <a:rPr lang="en-US" sz="2000" dirty="0">
                <a:solidFill>
                  <a:schemeClr val="tx2"/>
                </a:solidFill>
                <a:latin typeface="+mn-lt"/>
                <a:cs typeface="Arial" charset="0"/>
              </a:rPr>
            </a:br>
            <a:r>
              <a:rPr lang="en-US" sz="2000" dirty="0">
                <a:solidFill>
                  <a:schemeClr val="tx2"/>
                </a:solidFill>
                <a:latin typeface="+mn-lt"/>
                <a:cs typeface="Arial" charset="0"/>
              </a:rPr>
              <a:t>When she was free, the divers say </a:t>
            </a:r>
            <a:endParaRPr lang="en-US" sz="2000" dirty="0" smtClean="0">
              <a:solidFill>
                <a:schemeClr val="tx2"/>
              </a:solidFill>
              <a:latin typeface="+mn-lt"/>
              <a:cs typeface="Arial" charset="0"/>
            </a:endParaRPr>
          </a:p>
          <a:p>
            <a:pPr>
              <a:defRPr/>
            </a:pPr>
            <a:r>
              <a:rPr lang="en-US" sz="2000" dirty="0" smtClean="0">
                <a:solidFill>
                  <a:schemeClr val="tx2"/>
                </a:solidFill>
                <a:latin typeface="+mn-lt"/>
                <a:cs typeface="Arial" charset="0"/>
              </a:rPr>
              <a:t>she </a:t>
            </a:r>
            <a:r>
              <a:rPr lang="en-US" sz="2000" dirty="0">
                <a:solidFill>
                  <a:schemeClr val="tx2"/>
                </a:solidFill>
                <a:latin typeface="+mn-lt"/>
                <a:cs typeface="Arial" charset="0"/>
              </a:rPr>
              <a:t>swam </a:t>
            </a:r>
            <a:r>
              <a:rPr lang="en-US" sz="2000" dirty="0" smtClean="0">
                <a:solidFill>
                  <a:schemeClr val="tx2"/>
                </a:solidFill>
                <a:latin typeface="+mn-lt"/>
                <a:cs typeface="Arial" charset="0"/>
              </a:rPr>
              <a:t>in </a:t>
            </a:r>
            <a:r>
              <a:rPr lang="en-US" sz="2000" dirty="0">
                <a:solidFill>
                  <a:schemeClr val="tx2"/>
                </a:solidFill>
                <a:latin typeface="+mn-lt"/>
                <a:cs typeface="Arial" charset="0"/>
              </a:rPr>
              <a:t>what seemed like </a:t>
            </a:r>
            <a:endParaRPr lang="en-US" sz="2000" dirty="0" smtClean="0">
              <a:solidFill>
                <a:schemeClr val="tx2"/>
              </a:solidFill>
              <a:latin typeface="+mn-lt"/>
              <a:cs typeface="Arial" charset="0"/>
            </a:endParaRPr>
          </a:p>
          <a:p>
            <a:pPr>
              <a:defRPr/>
            </a:pPr>
            <a:r>
              <a:rPr lang="en-US" sz="2000" dirty="0" smtClean="0">
                <a:solidFill>
                  <a:schemeClr val="tx2"/>
                </a:solidFill>
                <a:latin typeface="+mn-lt"/>
                <a:cs typeface="Arial" charset="0"/>
              </a:rPr>
              <a:t>joyous </a:t>
            </a:r>
            <a:r>
              <a:rPr lang="en-US" sz="2000" dirty="0">
                <a:solidFill>
                  <a:schemeClr val="tx2"/>
                </a:solidFill>
                <a:latin typeface="+mn-lt"/>
                <a:cs typeface="Arial" charset="0"/>
              </a:rPr>
              <a:t>circles. She then came back </a:t>
            </a:r>
          </a:p>
          <a:p>
            <a:pPr>
              <a:defRPr/>
            </a:pPr>
            <a:r>
              <a:rPr lang="en-US" sz="2000" dirty="0">
                <a:solidFill>
                  <a:schemeClr val="tx2"/>
                </a:solidFill>
                <a:latin typeface="+mn-lt"/>
                <a:cs typeface="Arial" charset="0"/>
              </a:rPr>
              <a:t>to each and every diver, one at a time, </a:t>
            </a:r>
          </a:p>
          <a:p>
            <a:pPr>
              <a:defRPr/>
            </a:pPr>
            <a:r>
              <a:rPr lang="en-US" sz="2000" dirty="0">
                <a:solidFill>
                  <a:schemeClr val="tx2"/>
                </a:solidFill>
                <a:latin typeface="+mn-lt"/>
                <a:cs typeface="Arial" charset="0"/>
              </a:rPr>
              <a:t>and nudged them, pushed them </a:t>
            </a:r>
            <a:endParaRPr lang="en-US" sz="2000" dirty="0" smtClean="0">
              <a:solidFill>
                <a:schemeClr val="tx2"/>
              </a:solidFill>
              <a:latin typeface="+mn-lt"/>
              <a:cs typeface="Arial" charset="0"/>
            </a:endParaRPr>
          </a:p>
          <a:p>
            <a:pPr>
              <a:defRPr/>
            </a:pPr>
            <a:r>
              <a:rPr lang="en-US" sz="2000" dirty="0" smtClean="0">
                <a:solidFill>
                  <a:schemeClr val="tx2"/>
                </a:solidFill>
                <a:latin typeface="+mn-lt"/>
                <a:cs typeface="Arial" charset="0"/>
              </a:rPr>
              <a:t>gently </a:t>
            </a:r>
            <a:r>
              <a:rPr lang="en-US" sz="2000" dirty="0">
                <a:solidFill>
                  <a:schemeClr val="tx2"/>
                </a:solidFill>
                <a:latin typeface="+mn-lt"/>
                <a:cs typeface="Arial" charset="0"/>
              </a:rPr>
              <a:t>around </a:t>
            </a:r>
            <a:r>
              <a:rPr lang="en-US" sz="2000" dirty="0" smtClean="0">
                <a:solidFill>
                  <a:schemeClr val="tx2"/>
                </a:solidFill>
                <a:latin typeface="+mn-lt"/>
                <a:cs typeface="Arial" charset="0"/>
              </a:rPr>
              <a:t>as </a:t>
            </a:r>
            <a:r>
              <a:rPr lang="en-US" sz="2000" dirty="0">
                <a:solidFill>
                  <a:schemeClr val="tx2"/>
                </a:solidFill>
                <a:latin typeface="+mn-lt"/>
                <a:cs typeface="Arial" charset="0"/>
              </a:rPr>
              <a:t>she was thanking them.</a:t>
            </a:r>
            <a:br>
              <a:rPr lang="en-US" sz="2000" dirty="0">
                <a:solidFill>
                  <a:schemeClr val="tx2"/>
                </a:solidFill>
                <a:latin typeface="+mn-lt"/>
                <a:cs typeface="Arial" charset="0"/>
              </a:rPr>
            </a:br>
            <a:r>
              <a:rPr lang="en-US" sz="2000" dirty="0">
                <a:solidFill>
                  <a:schemeClr val="tx2"/>
                </a:solidFill>
                <a:latin typeface="+mn-lt"/>
                <a:cs typeface="Arial" charset="0"/>
              </a:rPr>
              <a:t/>
            </a:r>
            <a:br>
              <a:rPr lang="en-US" sz="2000" dirty="0">
                <a:solidFill>
                  <a:schemeClr val="tx2"/>
                </a:solidFill>
                <a:latin typeface="+mn-lt"/>
                <a:cs typeface="Arial" charset="0"/>
              </a:rPr>
            </a:br>
            <a:r>
              <a:rPr lang="en-US" sz="2000" dirty="0">
                <a:solidFill>
                  <a:schemeClr val="tx2"/>
                </a:solidFill>
                <a:latin typeface="+mn-lt"/>
                <a:cs typeface="Arial" charset="0"/>
              </a:rPr>
              <a:t>Some said it was the most </a:t>
            </a:r>
            <a:endParaRPr lang="en-US" sz="2000" dirty="0" smtClean="0">
              <a:solidFill>
                <a:schemeClr val="tx2"/>
              </a:solidFill>
              <a:latin typeface="+mn-lt"/>
              <a:cs typeface="Arial" charset="0"/>
            </a:endParaRPr>
          </a:p>
          <a:p>
            <a:pPr>
              <a:defRPr/>
            </a:pPr>
            <a:r>
              <a:rPr lang="en-US" sz="2000" dirty="0" smtClean="0">
                <a:solidFill>
                  <a:schemeClr val="tx2"/>
                </a:solidFill>
                <a:latin typeface="+mn-lt"/>
                <a:cs typeface="Arial" charset="0"/>
              </a:rPr>
              <a:t>incredibly </a:t>
            </a:r>
            <a:r>
              <a:rPr lang="en-US" sz="2000" dirty="0">
                <a:solidFill>
                  <a:schemeClr val="tx2"/>
                </a:solidFill>
                <a:latin typeface="+mn-lt"/>
                <a:cs typeface="Arial" charset="0"/>
              </a:rPr>
              <a:t>beautiful experience </a:t>
            </a:r>
          </a:p>
          <a:p>
            <a:pPr>
              <a:defRPr/>
            </a:pPr>
            <a:r>
              <a:rPr lang="en-US" sz="2000" dirty="0">
                <a:solidFill>
                  <a:schemeClr val="tx2"/>
                </a:solidFill>
                <a:latin typeface="+mn-lt"/>
                <a:cs typeface="Arial" charset="0"/>
              </a:rPr>
              <a:t>of their lives. The guy who cut the rope </a:t>
            </a:r>
            <a:endParaRPr lang="en-US" sz="2000" dirty="0" smtClean="0">
              <a:solidFill>
                <a:schemeClr val="tx2"/>
              </a:solidFill>
              <a:latin typeface="+mn-lt"/>
              <a:cs typeface="Arial" charset="0"/>
            </a:endParaRPr>
          </a:p>
          <a:p>
            <a:pPr>
              <a:defRPr/>
            </a:pPr>
            <a:r>
              <a:rPr lang="en-US" sz="2000" dirty="0" smtClean="0">
                <a:solidFill>
                  <a:schemeClr val="tx2"/>
                </a:solidFill>
                <a:latin typeface="+mn-lt"/>
                <a:cs typeface="Arial" charset="0"/>
              </a:rPr>
              <a:t>out </a:t>
            </a:r>
            <a:r>
              <a:rPr lang="en-US" sz="2000" dirty="0">
                <a:solidFill>
                  <a:schemeClr val="tx2"/>
                </a:solidFill>
                <a:latin typeface="+mn-lt"/>
                <a:cs typeface="Arial" charset="0"/>
              </a:rPr>
              <a:t>of her mouth </a:t>
            </a:r>
            <a:r>
              <a:rPr lang="en-US" sz="2000" dirty="0" smtClean="0">
                <a:solidFill>
                  <a:schemeClr val="tx2"/>
                </a:solidFill>
                <a:latin typeface="+mn-lt"/>
                <a:cs typeface="Arial" charset="0"/>
              </a:rPr>
              <a:t>said </a:t>
            </a:r>
            <a:r>
              <a:rPr lang="en-US" sz="2000" dirty="0">
                <a:solidFill>
                  <a:schemeClr val="tx2"/>
                </a:solidFill>
                <a:latin typeface="+mn-lt"/>
                <a:cs typeface="Arial" charset="0"/>
              </a:rPr>
              <a:t>her eyes were </a:t>
            </a:r>
            <a:endParaRPr lang="en-US" sz="2000" dirty="0" smtClean="0">
              <a:solidFill>
                <a:schemeClr val="tx2"/>
              </a:solidFill>
              <a:latin typeface="+mn-lt"/>
              <a:cs typeface="Arial" charset="0"/>
            </a:endParaRPr>
          </a:p>
          <a:p>
            <a:pPr>
              <a:defRPr/>
            </a:pPr>
            <a:r>
              <a:rPr lang="en-US" sz="2000" dirty="0" smtClean="0">
                <a:solidFill>
                  <a:schemeClr val="tx2"/>
                </a:solidFill>
                <a:latin typeface="+mn-lt"/>
                <a:cs typeface="Arial" charset="0"/>
              </a:rPr>
              <a:t>following </a:t>
            </a:r>
            <a:r>
              <a:rPr lang="en-US" sz="2000" dirty="0">
                <a:solidFill>
                  <a:schemeClr val="tx2"/>
                </a:solidFill>
                <a:latin typeface="+mn-lt"/>
                <a:cs typeface="Arial" charset="0"/>
              </a:rPr>
              <a:t>him the whole time, and he </a:t>
            </a:r>
          </a:p>
          <a:p>
            <a:pPr>
              <a:defRPr/>
            </a:pPr>
            <a:r>
              <a:rPr lang="en-US" sz="2000" dirty="0">
                <a:solidFill>
                  <a:schemeClr val="tx2"/>
                </a:solidFill>
                <a:latin typeface="+mn-lt"/>
                <a:cs typeface="Arial" charset="0"/>
              </a:rPr>
              <a:t>will never be the same.</a:t>
            </a:r>
            <a:r>
              <a:rPr lang="en-US" sz="2000" dirty="0">
                <a:latin typeface="+mn-lt"/>
                <a:cs typeface="Arial" charset="0"/>
              </a:rPr>
              <a:t/>
            </a:r>
            <a:br>
              <a:rPr lang="en-US" sz="2000" dirty="0">
                <a:latin typeface="+mn-lt"/>
                <a:cs typeface="Arial" charset="0"/>
              </a:rPr>
            </a:br>
            <a:r>
              <a:rPr lang="en-US" sz="1400" dirty="0">
                <a:latin typeface="+mn-lt"/>
                <a:cs typeface="Arial" charset="0"/>
              </a:rPr>
              <a:t/>
            </a:r>
            <a:br>
              <a:rPr lang="en-US" sz="1400" dirty="0">
                <a:latin typeface="+mn-lt"/>
                <a:cs typeface="Arial" charset="0"/>
              </a:rPr>
            </a:br>
            <a:endParaRPr lang="en-US" sz="1400" b="1" dirty="0">
              <a:latin typeface="+mn-lt"/>
              <a:cs typeface="Arial" charset="0"/>
            </a:endParaRPr>
          </a:p>
        </p:txBody>
      </p:sp>
      <p:pic>
        <p:nvPicPr>
          <p:cNvPr id="14029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909633"/>
            <a:ext cx="4350848" cy="572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27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1000"/>
                                        <p:tgtEl>
                                          <p:spTgt spid="2">
                                            <p:txEl>
                                              <p:pRg st="8" end="8"/>
                                            </p:txEl>
                                          </p:spTgt>
                                        </p:tgtEl>
                                      </p:cBhvr>
                                    </p:animEffect>
                                    <p:anim calcmode="lin" valueType="num">
                                      <p:cBhvr>
                                        <p:cTn id="5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fade">
                                      <p:cBhvr>
                                        <p:cTn id="61" dur="1000"/>
                                        <p:tgtEl>
                                          <p:spTgt spid="2">
                                            <p:txEl>
                                              <p:pRg st="10" end="10"/>
                                            </p:txEl>
                                          </p:spTgt>
                                        </p:tgtEl>
                                      </p:cBhvr>
                                    </p:animEffect>
                                    <p:anim calcmode="lin" valueType="num">
                                      <p:cBhvr>
                                        <p:cTn id="6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25.media.tumblr.com/tumblr_mbz5y18UlV1qa5ifko1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33400"/>
            <a:ext cx="731864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3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057400" y="2057400"/>
            <a:ext cx="7772400" cy="1143000"/>
          </a:xfrm>
        </p:spPr>
        <p:txBody>
          <a:bodyPr/>
          <a:lstStyle/>
          <a:p>
            <a:pPr eaLnBrk="1" hangingPunct="1"/>
            <a:r>
              <a:rPr lang="en-US" dirty="0" smtClean="0"/>
              <a:t>Thanks!</a:t>
            </a:r>
          </a:p>
        </p:txBody>
      </p:sp>
      <p:sp>
        <p:nvSpPr>
          <p:cNvPr id="55299" name="Rectangle 3"/>
          <p:cNvSpPr>
            <a:spLocks noGrp="1" noChangeArrowheads="1"/>
          </p:cNvSpPr>
          <p:nvPr>
            <p:ph type="subTitle" idx="1"/>
          </p:nvPr>
        </p:nvSpPr>
        <p:spPr>
          <a:xfrm>
            <a:off x="381000" y="3200400"/>
            <a:ext cx="7543800" cy="3048000"/>
          </a:xfrm>
        </p:spPr>
        <p:txBody>
          <a:bodyPr rtlCol="0">
            <a:normAutofit/>
          </a:bodyPr>
          <a:lstStyle/>
          <a:p>
            <a:pPr algn="l" eaLnBrk="1" fontAlgn="auto" hangingPunct="1">
              <a:lnSpc>
                <a:spcPct val="80000"/>
              </a:lnSpc>
              <a:spcAft>
                <a:spcPts val="0"/>
              </a:spcAft>
              <a:defRPr/>
            </a:pPr>
            <a:r>
              <a:rPr lang="en-US" sz="2000" dirty="0">
                <a:solidFill>
                  <a:schemeClr val="bg2"/>
                </a:solidFill>
              </a:rPr>
              <a:t>For </a:t>
            </a:r>
            <a:r>
              <a:rPr lang="en-US" sz="2000" dirty="0" smtClean="0">
                <a:solidFill>
                  <a:schemeClr val="bg2"/>
                </a:solidFill>
              </a:rPr>
              <a:t>slides, please </a:t>
            </a:r>
            <a:r>
              <a:rPr lang="en-US" sz="2000" dirty="0">
                <a:solidFill>
                  <a:schemeClr val="bg2"/>
                </a:solidFill>
              </a:rPr>
              <a:t>contact:</a:t>
            </a:r>
          </a:p>
          <a:p>
            <a:pPr algn="l" eaLnBrk="1" fontAlgn="auto" hangingPunct="1">
              <a:lnSpc>
                <a:spcPct val="80000"/>
              </a:lnSpc>
              <a:spcAft>
                <a:spcPts val="0"/>
              </a:spcAft>
              <a:defRPr/>
            </a:pPr>
            <a:r>
              <a:rPr lang="en-US" sz="2000" dirty="0">
                <a:solidFill>
                  <a:schemeClr val="bg2"/>
                </a:solidFill>
              </a:rPr>
              <a:t>Lisa W. </a:t>
            </a:r>
            <a:r>
              <a:rPr lang="en-US" sz="2000" dirty="0" smtClean="0">
                <a:solidFill>
                  <a:schemeClr val="bg2"/>
                </a:solidFill>
              </a:rPr>
              <a:t>Coyne, </a:t>
            </a:r>
            <a:r>
              <a:rPr lang="en-US" sz="2000" dirty="0" err="1" smtClean="0">
                <a:solidFill>
                  <a:schemeClr val="bg2"/>
                </a:solidFill>
              </a:rPr>
              <a:t>Ph.D</a:t>
            </a:r>
            <a:endParaRPr lang="en-US" sz="2000" dirty="0">
              <a:solidFill>
                <a:schemeClr val="bg2"/>
              </a:solidFill>
            </a:endParaRPr>
          </a:p>
          <a:p>
            <a:pPr algn="l" eaLnBrk="1" fontAlgn="auto" hangingPunct="1">
              <a:lnSpc>
                <a:spcPct val="80000"/>
              </a:lnSpc>
              <a:spcAft>
                <a:spcPts val="0"/>
              </a:spcAft>
              <a:defRPr/>
            </a:pPr>
            <a:r>
              <a:rPr lang="en-US" sz="2000" dirty="0">
                <a:solidFill>
                  <a:schemeClr val="bg2"/>
                </a:solidFill>
              </a:rPr>
              <a:t>Psychology Department</a:t>
            </a:r>
          </a:p>
          <a:p>
            <a:pPr algn="l" eaLnBrk="1" fontAlgn="auto" hangingPunct="1">
              <a:lnSpc>
                <a:spcPct val="80000"/>
              </a:lnSpc>
              <a:spcAft>
                <a:spcPts val="0"/>
              </a:spcAft>
              <a:defRPr/>
            </a:pPr>
            <a:r>
              <a:rPr lang="en-US" sz="2000" dirty="0">
                <a:solidFill>
                  <a:schemeClr val="bg2"/>
                </a:solidFill>
              </a:rPr>
              <a:t>Suffolk University</a:t>
            </a:r>
          </a:p>
          <a:p>
            <a:pPr algn="l" eaLnBrk="1" fontAlgn="auto" hangingPunct="1">
              <a:lnSpc>
                <a:spcPct val="80000"/>
              </a:lnSpc>
              <a:spcAft>
                <a:spcPts val="0"/>
              </a:spcAft>
              <a:defRPr/>
            </a:pPr>
            <a:r>
              <a:rPr lang="en-US" sz="2000" dirty="0">
                <a:solidFill>
                  <a:schemeClr val="bg2"/>
                </a:solidFill>
              </a:rPr>
              <a:t>41 Temple Street</a:t>
            </a:r>
          </a:p>
          <a:p>
            <a:pPr algn="l" eaLnBrk="1" fontAlgn="auto" hangingPunct="1">
              <a:lnSpc>
                <a:spcPct val="80000"/>
              </a:lnSpc>
              <a:spcAft>
                <a:spcPts val="0"/>
              </a:spcAft>
              <a:defRPr/>
            </a:pPr>
            <a:r>
              <a:rPr lang="en-US" sz="2000" dirty="0">
                <a:solidFill>
                  <a:schemeClr val="bg2"/>
                </a:solidFill>
              </a:rPr>
              <a:t>Boston MA 02114</a:t>
            </a:r>
          </a:p>
          <a:p>
            <a:pPr algn="l" eaLnBrk="1" fontAlgn="auto" hangingPunct="1">
              <a:lnSpc>
                <a:spcPct val="80000"/>
              </a:lnSpc>
              <a:spcAft>
                <a:spcPts val="0"/>
              </a:spcAft>
              <a:defRPr/>
            </a:pPr>
            <a:r>
              <a:rPr lang="en-US" sz="2000" dirty="0">
                <a:solidFill>
                  <a:schemeClr val="bg2"/>
                </a:solidFill>
              </a:rPr>
              <a:t>(617) 305-6363</a:t>
            </a:r>
          </a:p>
          <a:p>
            <a:pPr algn="l" eaLnBrk="1" fontAlgn="auto" hangingPunct="1">
              <a:lnSpc>
                <a:spcPct val="80000"/>
              </a:lnSpc>
              <a:spcAft>
                <a:spcPts val="0"/>
              </a:spcAft>
              <a:defRPr/>
            </a:pPr>
            <a:r>
              <a:rPr lang="en-US" sz="2000" dirty="0">
                <a:solidFill>
                  <a:schemeClr val="bg2"/>
                </a:solidFill>
              </a:rPr>
              <a:t>Email: lcoyne@suffolk.edu</a:t>
            </a:r>
          </a:p>
          <a:p>
            <a:pPr algn="l" eaLnBrk="1" fontAlgn="auto" hangingPunct="1">
              <a:lnSpc>
                <a:spcPct val="80000"/>
              </a:lnSpc>
              <a:spcAft>
                <a:spcPts val="0"/>
              </a:spcAft>
              <a:defRPr/>
            </a:pPr>
            <a:r>
              <a:rPr lang="en-US" sz="2000" dirty="0">
                <a:solidFill>
                  <a:schemeClr val="bg2"/>
                </a:solidFill>
              </a:rPr>
              <a:t>Website: www.suffolk.edu</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28600"/>
            <a:ext cx="5394960" cy="4046220"/>
          </a:xfrm>
          <a:prstGeom prst="rect">
            <a:avLst/>
          </a:prstGeom>
        </p:spPr>
      </p:pic>
    </p:spTree>
    <p:extLst>
      <p:ext uri="{BB962C8B-B14F-4D97-AF65-F5344CB8AC3E}">
        <p14:creationId xmlns:p14="http://schemas.microsoft.com/office/powerpoint/2010/main" val="2627362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For Parents, teachers, &amp; school administrators</a:t>
            </a:r>
            <a:endParaRPr lang="en-US" dirty="0"/>
          </a:p>
        </p:txBody>
      </p:sp>
      <p:sp>
        <p:nvSpPr>
          <p:cNvPr id="5" name="Text Placeholder 4"/>
          <p:cNvSpPr>
            <a:spLocks noGrp="1"/>
          </p:cNvSpPr>
          <p:nvPr>
            <p:ph type="body" idx="1"/>
          </p:nvPr>
        </p:nvSpPr>
        <p:spPr/>
        <p:txBody>
          <a:bodyPr/>
          <a:lstStyle/>
          <a:p>
            <a:endParaRPr lang="en-US"/>
          </a:p>
        </p:txBody>
      </p:sp>
      <p:pic>
        <p:nvPicPr>
          <p:cNvPr id="12290" name="Picture 2" descr="http://4.bp.blogspot.com/-ml1mbG8VzrU/UKczXQvgRJI/AAAAAAAACEY/mQpzn_Wc0sY/s320/Awesome+Takes+Pract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04800"/>
            <a:ext cx="4267200" cy="384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2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Gets Bullied?</a:t>
            </a:r>
            <a:endParaRPr lang="en-US" dirty="0"/>
          </a:p>
        </p:txBody>
      </p:sp>
      <p:sp>
        <p:nvSpPr>
          <p:cNvPr id="3" name="Content Placeholder 2"/>
          <p:cNvSpPr>
            <a:spLocks noGrp="1"/>
          </p:cNvSpPr>
          <p:nvPr>
            <p:ph idx="1"/>
          </p:nvPr>
        </p:nvSpPr>
        <p:spPr/>
        <p:txBody>
          <a:bodyPr>
            <a:normAutofit fontScale="70000" lnSpcReduction="20000"/>
          </a:bodyPr>
          <a:lstStyle/>
          <a:p>
            <a:r>
              <a:rPr lang="en-US" dirty="0"/>
              <a:t>Prevalence rates of having bullied others or having been bullied at school for at least once in the last 2 months were 20.8% physically, 53.6% verbally, 51.4% socially, or 13.6% electronically. Boys were more involved in physical or verbal bullying, whereas girls were more involved in relational bullying. Boys were more likely to be cyber bullies, whereas girls were more likely to be cyber victims. African-American adolescents were involved in more bullying (physical, verbal, or cyber) but less victimization (verbal or relational). Higher parental support was associated with less involvement across all forms and classifications of bullying. Having more friends was associated with more bullying and less victimization for physical, verbal, and relational forms but was not associated with cyber bullying.</a:t>
            </a:r>
          </a:p>
        </p:txBody>
      </p:sp>
      <p:sp>
        <p:nvSpPr>
          <p:cNvPr id="5" name="TextBox 4"/>
          <p:cNvSpPr txBox="1"/>
          <p:nvPr/>
        </p:nvSpPr>
        <p:spPr>
          <a:xfrm>
            <a:off x="2743200" y="6257835"/>
            <a:ext cx="5514651" cy="877163"/>
          </a:xfrm>
          <a:prstGeom prst="rect">
            <a:avLst/>
          </a:prstGeom>
          <a:noFill/>
        </p:spPr>
        <p:txBody>
          <a:bodyPr wrap="none" rtlCol="0">
            <a:spAutoFit/>
          </a:bodyPr>
          <a:lstStyle/>
          <a:p>
            <a:r>
              <a:rPr lang="en-US" sz="1100" u="sng" dirty="0" smtClean="0"/>
              <a:t>J </a:t>
            </a:r>
            <a:r>
              <a:rPr lang="en-US" sz="1100" u="sng" dirty="0" err="1" smtClean="0"/>
              <a:t>Adolesc</a:t>
            </a:r>
            <a:r>
              <a:rPr lang="en-US" sz="1100" u="sng" dirty="0" smtClean="0"/>
              <a:t> Health.</a:t>
            </a:r>
            <a:r>
              <a:rPr lang="en-US" sz="1100" dirty="0" smtClean="0"/>
              <a:t> 2009 Oct;45(4):368-75. </a:t>
            </a:r>
            <a:r>
              <a:rPr lang="en-US" sz="1100" dirty="0" err="1" smtClean="0"/>
              <a:t>doi</a:t>
            </a:r>
            <a:r>
              <a:rPr lang="en-US" sz="1100" dirty="0" smtClean="0"/>
              <a:t>: 10.1016/j.jadohealth.2009.03.021. E</a:t>
            </a:r>
          </a:p>
          <a:p>
            <a:r>
              <a:rPr lang="en-US" sz="1100" dirty="0" smtClean="0"/>
              <a:t>pub 2009 Jun 11.  </a:t>
            </a:r>
            <a:r>
              <a:rPr lang="en-US" sz="1100" b="1" dirty="0" smtClean="0"/>
              <a:t>School bullying among adolescents in the United States: physical, verbal, </a:t>
            </a:r>
          </a:p>
          <a:p>
            <a:r>
              <a:rPr lang="en-US" sz="1100" b="1" dirty="0" smtClean="0"/>
              <a:t>relational, and 	cyber. </a:t>
            </a:r>
            <a:r>
              <a:rPr lang="en-US" sz="1100" u="sng" dirty="0" smtClean="0"/>
              <a:t>Wang J</a:t>
            </a:r>
            <a:r>
              <a:rPr lang="en-US" sz="1100" dirty="0" smtClean="0"/>
              <a:t>, </a:t>
            </a:r>
            <a:r>
              <a:rPr lang="en-US" sz="1100" u="sng" dirty="0" err="1" smtClean="0"/>
              <a:t>Iannotti</a:t>
            </a:r>
            <a:r>
              <a:rPr lang="en-US" sz="1100" u="sng" dirty="0" smtClean="0"/>
              <a:t> RJ</a:t>
            </a:r>
            <a:r>
              <a:rPr lang="en-US" sz="1100" dirty="0" smtClean="0"/>
              <a:t>, </a:t>
            </a:r>
            <a:r>
              <a:rPr lang="en-US" sz="1100" u="sng" dirty="0" err="1" smtClean="0"/>
              <a:t>Nansel</a:t>
            </a:r>
            <a:r>
              <a:rPr lang="en-US" sz="1100" u="sng" dirty="0" smtClean="0"/>
              <a:t> TR</a:t>
            </a:r>
            <a:r>
              <a:rPr lang="en-US" sz="1100" dirty="0" smtClean="0"/>
              <a:t>.</a:t>
            </a:r>
          </a:p>
          <a:p>
            <a:endParaRPr lang="en-US" dirty="0"/>
          </a:p>
        </p:txBody>
      </p:sp>
    </p:spTree>
    <p:extLst>
      <p:ext uri="{BB962C8B-B14F-4D97-AF65-F5344CB8AC3E}">
        <p14:creationId xmlns:p14="http://schemas.microsoft.com/office/powerpoint/2010/main" val="226264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with Disabilities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This study examined the prevalence rates of bully victimization and risk for repeated victimization among students with disabilities using the Special Education Elementary Longitudinal Study and the National Longitudinal Transition Study-2 longitudinal datasets. Results revealed that a prevalence rate ranging from 24.5% in elementary school to 34.1% in middle school. This is one to one and a half times the national average for students without disabilities. The rate of bully victimization was highest for students with emotional disturbance across school levels. Findings from this study also indicated that students with disabilities who were bullied once were at high risk of being bullied repeatedly. Elementary and middle school students with autism and high school students with orthopedic impairments were at the greatest risk of experiencing repeated victimization.</a:t>
            </a:r>
          </a:p>
        </p:txBody>
      </p:sp>
      <p:sp>
        <p:nvSpPr>
          <p:cNvPr id="4" name="TextBox 3"/>
          <p:cNvSpPr txBox="1"/>
          <p:nvPr/>
        </p:nvSpPr>
        <p:spPr>
          <a:xfrm>
            <a:off x="2819400" y="6211669"/>
            <a:ext cx="5129930" cy="769441"/>
          </a:xfrm>
          <a:prstGeom prst="rect">
            <a:avLst/>
          </a:prstGeom>
          <a:noFill/>
        </p:spPr>
        <p:txBody>
          <a:bodyPr wrap="none" rtlCol="0">
            <a:spAutoFit/>
          </a:bodyPr>
          <a:lstStyle/>
          <a:p>
            <a:r>
              <a:rPr lang="en-US" sz="1100" dirty="0" smtClean="0"/>
              <a:t>National prevalence rates of bully victimization among students </a:t>
            </a:r>
          </a:p>
          <a:p>
            <a:r>
              <a:rPr lang="en-US" sz="1100" dirty="0" smtClean="0"/>
              <a:t>with disabilities in the United States.  Blake, </a:t>
            </a:r>
            <a:r>
              <a:rPr lang="en-US" sz="1100" dirty="0" err="1" smtClean="0"/>
              <a:t>Jamilia</a:t>
            </a:r>
            <a:r>
              <a:rPr lang="en-US" sz="1100" dirty="0" smtClean="0"/>
              <a:t> J.; Lund, Emily M.; </a:t>
            </a:r>
          </a:p>
          <a:p>
            <a:r>
              <a:rPr lang="en-US" sz="1100" dirty="0" smtClean="0"/>
              <a:t>Zhou, </a:t>
            </a:r>
            <a:r>
              <a:rPr lang="en-US" sz="1100" dirty="0" err="1" smtClean="0"/>
              <a:t>Qiong</a:t>
            </a:r>
            <a:r>
              <a:rPr lang="en-US" sz="1100" dirty="0" smtClean="0"/>
              <a:t>; Kwok, </a:t>
            </a:r>
            <a:r>
              <a:rPr lang="en-US" sz="1100" dirty="0" err="1" smtClean="0"/>
              <a:t>Oi</a:t>
            </a:r>
            <a:r>
              <a:rPr lang="en-US" sz="1100" dirty="0" smtClean="0"/>
              <a:t>-man; Benz, Michael R., </a:t>
            </a:r>
            <a:r>
              <a:rPr lang="en-US" sz="1100" i="1" dirty="0" smtClean="0"/>
              <a:t>School  Psychology Quarterly</a:t>
            </a:r>
            <a:r>
              <a:rPr lang="en-US" sz="1100" dirty="0" smtClean="0"/>
              <a:t>, </a:t>
            </a:r>
            <a:r>
              <a:rPr lang="en-US" sz="1100" dirty="0" err="1" smtClean="0"/>
              <a:t>Vol</a:t>
            </a:r>
            <a:r>
              <a:rPr lang="en-US" sz="1100" dirty="0" smtClean="0"/>
              <a:t> 27(4), </a:t>
            </a:r>
          </a:p>
          <a:p>
            <a:endParaRPr lang="en-US" sz="1100" dirty="0"/>
          </a:p>
        </p:txBody>
      </p:sp>
    </p:spTree>
    <p:extLst>
      <p:ext uri="{BB962C8B-B14F-4D97-AF65-F5344CB8AC3E}">
        <p14:creationId xmlns:p14="http://schemas.microsoft.com/office/powerpoint/2010/main" val="36210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Minority Youth</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new study conducted by doctors at Nationwide Children's Hospital found that sexual minority youth, or teens that identify themselves as gay, lesbian or bisexual, are bullied two to three times more than heterosexuals</a:t>
            </a:r>
            <a:r>
              <a:rPr lang="en-US" dirty="0" smtClean="0"/>
              <a:t>.</a:t>
            </a:r>
          </a:p>
          <a:p>
            <a:r>
              <a:rPr lang="en-US" dirty="0" smtClean="0"/>
              <a:t>According </a:t>
            </a:r>
            <a:r>
              <a:rPr lang="en-US" dirty="0"/>
              <a:t>to the study that is now available online in the </a:t>
            </a:r>
            <a:r>
              <a:rPr lang="en-US" i="1" dirty="0"/>
              <a:t>Journal of Adolescent Health,</a:t>
            </a:r>
            <a:r>
              <a:rPr lang="en-US" dirty="0"/>
              <a:t> sexual minority youth are more vulnerable to a variety of physical and mental domains such as bullying or suicidal thoughts. Plus, the study found that many older adolescents reported being bullied.</a:t>
            </a:r>
          </a:p>
        </p:txBody>
      </p:sp>
      <p:sp>
        <p:nvSpPr>
          <p:cNvPr id="4" name="TextBox 3"/>
          <p:cNvSpPr txBox="1"/>
          <p:nvPr/>
        </p:nvSpPr>
        <p:spPr>
          <a:xfrm>
            <a:off x="2743200" y="6248400"/>
            <a:ext cx="4384534" cy="707886"/>
          </a:xfrm>
          <a:prstGeom prst="rect">
            <a:avLst/>
          </a:prstGeom>
          <a:noFill/>
        </p:spPr>
        <p:txBody>
          <a:bodyPr wrap="none" rtlCol="0">
            <a:spAutoFit/>
          </a:bodyPr>
          <a:lstStyle/>
          <a:p>
            <a:r>
              <a:rPr lang="en-US" sz="1100" dirty="0" smtClean="0"/>
              <a:t>Nationwide Children's Hospital (2010, February 1). Sexual minority youth </a:t>
            </a:r>
          </a:p>
          <a:p>
            <a:r>
              <a:rPr lang="en-US" sz="1100" dirty="0" smtClean="0"/>
              <a:t>bullied more than heterosexual youth. </a:t>
            </a:r>
            <a:r>
              <a:rPr lang="en-US" sz="1100" i="1" dirty="0" err="1" smtClean="0"/>
              <a:t>ScienceDaily</a:t>
            </a:r>
            <a:r>
              <a:rPr lang="en-US" sz="1100" dirty="0" smtClean="0"/>
              <a:t>.</a:t>
            </a:r>
          </a:p>
          <a:p>
            <a:endParaRPr lang="en-US" dirty="0"/>
          </a:p>
        </p:txBody>
      </p:sp>
    </p:spTree>
    <p:extLst>
      <p:ext uri="{BB962C8B-B14F-4D97-AF65-F5344CB8AC3E}">
        <p14:creationId xmlns:p14="http://schemas.microsoft.com/office/powerpoint/2010/main" val="336594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 &amp; Resources for Parents, Teachers, and School Administrators</a:t>
            </a:r>
            <a:endParaRPr lang="en-US" sz="3600" dirty="0"/>
          </a:p>
        </p:txBody>
      </p:sp>
      <p:sp>
        <p:nvSpPr>
          <p:cNvPr id="3" name="Content Placeholder 2"/>
          <p:cNvSpPr>
            <a:spLocks noGrp="1"/>
          </p:cNvSpPr>
          <p:nvPr>
            <p:ph idx="1"/>
          </p:nvPr>
        </p:nvSpPr>
        <p:spPr/>
        <p:txBody>
          <a:bodyPr>
            <a:normAutofit/>
          </a:bodyPr>
          <a:lstStyle/>
          <a:p>
            <a:r>
              <a:rPr lang="en-US" sz="1400" dirty="0"/>
              <a:t>National prevalence rates of bully victimization among students with disabilities in the United States</a:t>
            </a:r>
            <a:r>
              <a:rPr lang="en-US" sz="1400" dirty="0" smtClean="0"/>
              <a:t>.  Blake</a:t>
            </a:r>
            <a:r>
              <a:rPr lang="en-US" sz="1400" dirty="0"/>
              <a:t>, </a:t>
            </a:r>
            <a:r>
              <a:rPr lang="en-US" sz="1400" dirty="0" err="1"/>
              <a:t>Jamilia</a:t>
            </a:r>
            <a:r>
              <a:rPr lang="en-US" sz="1400" dirty="0"/>
              <a:t> J.; Lund, Emily M.; </a:t>
            </a:r>
            <a:r>
              <a:rPr lang="en-US" sz="1400" dirty="0" smtClean="0"/>
              <a:t>	Zhou</a:t>
            </a:r>
            <a:r>
              <a:rPr lang="en-US" sz="1400" dirty="0"/>
              <a:t>, </a:t>
            </a:r>
            <a:r>
              <a:rPr lang="en-US" sz="1400" dirty="0" err="1"/>
              <a:t>Qiong</a:t>
            </a:r>
            <a:r>
              <a:rPr lang="en-US" sz="1400" dirty="0"/>
              <a:t>; Kwok, </a:t>
            </a:r>
            <a:r>
              <a:rPr lang="en-US" sz="1400" dirty="0" err="1"/>
              <a:t>Oi</a:t>
            </a:r>
            <a:r>
              <a:rPr lang="en-US" sz="1400" dirty="0"/>
              <a:t>-man; Benz, </a:t>
            </a:r>
            <a:r>
              <a:rPr lang="en-US" sz="1400" dirty="0" smtClean="0"/>
              <a:t>	Michael </a:t>
            </a:r>
            <a:r>
              <a:rPr lang="en-US" sz="1400" dirty="0"/>
              <a:t>R</a:t>
            </a:r>
            <a:r>
              <a:rPr lang="en-US" sz="1400" dirty="0" smtClean="0"/>
              <a:t>., </a:t>
            </a:r>
            <a:r>
              <a:rPr lang="en-US" sz="1400" i="1" dirty="0" smtClean="0"/>
              <a:t>School  Psychology </a:t>
            </a:r>
            <a:r>
              <a:rPr lang="en-US" sz="1400" i="1" dirty="0"/>
              <a:t>Quarterly</a:t>
            </a:r>
            <a:r>
              <a:rPr lang="en-US" sz="1400" dirty="0"/>
              <a:t>, </a:t>
            </a:r>
            <a:r>
              <a:rPr lang="en-US" sz="1400" dirty="0" err="1"/>
              <a:t>Vol</a:t>
            </a:r>
            <a:r>
              <a:rPr lang="en-US" sz="1400" dirty="0"/>
              <a:t> 27(4), </a:t>
            </a:r>
            <a:endParaRPr lang="en-US" sz="1400" dirty="0" smtClean="0"/>
          </a:p>
          <a:p>
            <a:pPr marL="0" indent="0">
              <a:buNone/>
            </a:pPr>
            <a:endParaRPr lang="en-US" sz="1400" dirty="0"/>
          </a:p>
          <a:p>
            <a:pPr fontAlgn="base"/>
            <a:r>
              <a:rPr lang="en-US" sz="1400" u="sng" dirty="0"/>
              <a:t>J </a:t>
            </a:r>
            <a:r>
              <a:rPr lang="en-US" sz="1400" u="sng" dirty="0" err="1"/>
              <a:t>Adolesc</a:t>
            </a:r>
            <a:r>
              <a:rPr lang="en-US" sz="1400" u="sng" dirty="0"/>
              <a:t> Health.</a:t>
            </a:r>
            <a:r>
              <a:rPr lang="en-US" sz="1400" dirty="0"/>
              <a:t> 2009 Oct;45(4):368-75. </a:t>
            </a:r>
            <a:r>
              <a:rPr lang="en-US" sz="1400" dirty="0" err="1"/>
              <a:t>doi</a:t>
            </a:r>
            <a:r>
              <a:rPr lang="en-US" sz="1400" dirty="0"/>
              <a:t>: 10.1016/j.jadohealth.2009.03.021. </a:t>
            </a:r>
            <a:r>
              <a:rPr lang="en-US" sz="1400" dirty="0" err="1"/>
              <a:t>Epub</a:t>
            </a:r>
            <a:r>
              <a:rPr lang="en-US" sz="1400" dirty="0"/>
              <a:t> 2009 Jun 11</a:t>
            </a:r>
            <a:r>
              <a:rPr lang="en-US" sz="1400" dirty="0" smtClean="0"/>
              <a:t>.  </a:t>
            </a:r>
            <a:r>
              <a:rPr lang="en-US" sz="1400" b="1" dirty="0" smtClean="0"/>
              <a:t>School </a:t>
            </a:r>
            <a:r>
              <a:rPr lang="en-US" sz="1400" b="1" dirty="0"/>
              <a:t>bullying among adolescents in the United States: physical, verbal, relational, and </a:t>
            </a:r>
            <a:r>
              <a:rPr lang="en-US" sz="1400" b="1" dirty="0" smtClean="0"/>
              <a:t>	cyber. </a:t>
            </a:r>
            <a:r>
              <a:rPr lang="en-US" sz="1400" u="sng" dirty="0" smtClean="0"/>
              <a:t>Wang </a:t>
            </a:r>
            <a:r>
              <a:rPr lang="en-US" sz="1400" u="sng" dirty="0"/>
              <a:t>J</a:t>
            </a:r>
            <a:r>
              <a:rPr lang="en-US" sz="1400" dirty="0"/>
              <a:t>, </a:t>
            </a:r>
            <a:r>
              <a:rPr lang="en-US" sz="1400" u="sng" dirty="0" err="1"/>
              <a:t>Iannotti</a:t>
            </a:r>
            <a:r>
              <a:rPr lang="en-US" sz="1400" u="sng" dirty="0"/>
              <a:t> RJ</a:t>
            </a:r>
            <a:r>
              <a:rPr lang="en-US" sz="1400" dirty="0"/>
              <a:t>, </a:t>
            </a:r>
            <a:r>
              <a:rPr lang="en-US" sz="1400" u="sng" dirty="0" err="1"/>
              <a:t>Nansel</a:t>
            </a:r>
            <a:r>
              <a:rPr lang="en-US" sz="1400" u="sng" dirty="0"/>
              <a:t> TR</a:t>
            </a:r>
            <a:r>
              <a:rPr lang="en-US" sz="1400" dirty="0" smtClean="0"/>
              <a:t>.</a:t>
            </a:r>
          </a:p>
          <a:p>
            <a:pPr marL="0" indent="0" fontAlgn="base">
              <a:buNone/>
            </a:pPr>
            <a:endParaRPr lang="en-US" sz="1400" dirty="0" smtClean="0"/>
          </a:p>
          <a:p>
            <a:pPr fontAlgn="base"/>
            <a:r>
              <a:rPr lang="en-US" sz="1400" dirty="0" smtClean="0"/>
              <a:t>http</a:t>
            </a:r>
            <a:r>
              <a:rPr lang="en-US" sz="1400" dirty="0"/>
              <a:t>://</a:t>
            </a:r>
            <a:r>
              <a:rPr lang="en-US" sz="1400" dirty="0" smtClean="0"/>
              <a:t>www.promoteprevent.org/publications/ebi-factsheets/olweus-bullying-prevention-program</a:t>
            </a:r>
          </a:p>
          <a:p>
            <a:pPr marL="0" indent="0" fontAlgn="base">
              <a:buNone/>
            </a:pPr>
            <a:endParaRPr lang="en-US" sz="1400" dirty="0" smtClean="0"/>
          </a:p>
          <a:p>
            <a:pPr fontAlgn="base"/>
            <a:r>
              <a:rPr lang="en-US" sz="1400" dirty="0"/>
              <a:t>http://webhost.bridgew.edu/marc</a:t>
            </a:r>
            <a:r>
              <a:rPr lang="en-US" sz="1400" dirty="0" smtClean="0"/>
              <a:t>/</a:t>
            </a:r>
          </a:p>
          <a:p>
            <a:pPr fontAlgn="base"/>
            <a:endParaRPr lang="en-US" sz="1400" dirty="0"/>
          </a:p>
          <a:p>
            <a:pPr fontAlgn="base"/>
            <a:r>
              <a:rPr lang="en-US" sz="1400" dirty="0"/>
              <a:t>Nationwide Children's Hospital (2010, February 1). Sexual minority youth bullied more than heterosexual youth. </a:t>
            </a:r>
            <a:r>
              <a:rPr lang="en-US" sz="1400" i="1" dirty="0" err="1"/>
              <a:t>ScienceDaily</a:t>
            </a:r>
            <a:r>
              <a:rPr lang="en-US" sz="1400" dirty="0"/>
              <a:t>.</a:t>
            </a:r>
          </a:p>
          <a:p>
            <a:endParaRPr lang="en-US" dirty="0"/>
          </a:p>
        </p:txBody>
      </p:sp>
    </p:spTree>
    <p:extLst>
      <p:ext uri="{BB962C8B-B14F-4D97-AF65-F5344CB8AC3E}">
        <p14:creationId xmlns:p14="http://schemas.microsoft.com/office/powerpoint/2010/main" val="215453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de.state.co.us/pbis/Bullying/images/Bully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04800"/>
            <a:ext cx="6705600" cy="572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95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broadstudy.net/wp-content/uploads/2012/11/How-to-get-rid-of-Cyber-Bully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832255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59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docstoccdn.com/thumb/orig/1235746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57199"/>
            <a:ext cx="7520708" cy="564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5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Gets Bullied?</a:t>
            </a:r>
            <a:endParaRPr lang="en-US" dirty="0"/>
          </a:p>
        </p:txBody>
      </p:sp>
      <p:sp>
        <p:nvSpPr>
          <p:cNvPr id="5" name="Content Placeholder 4"/>
          <p:cNvSpPr>
            <a:spLocks noGrp="1"/>
          </p:cNvSpPr>
          <p:nvPr>
            <p:ph idx="1"/>
          </p:nvPr>
        </p:nvSpPr>
        <p:spPr/>
        <p:txBody>
          <a:bodyPr/>
          <a:lstStyle/>
          <a:p>
            <a:r>
              <a:rPr lang="en-US" dirty="0" smtClean="0"/>
              <a:t>1 in 5 kids –pushed, hit, knocked down</a:t>
            </a:r>
          </a:p>
          <a:p>
            <a:pPr lvl="1"/>
            <a:r>
              <a:rPr lang="en-US" dirty="0" smtClean="0"/>
              <a:t>1 in 4 kids with disabilities, chronic</a:t>
            </a:r>
          </a:p>
          <a:p>
            <a:r>
              <a:rPr lang="en-US" dirty="0" smtClean="0"/>
              <a:t>1 in 2 kids – with words or getting left out</a:t>
            </a:r>
          </a:p>
          <a:p>
            <a:r>
              <a:rPr lang="en-US" dirty="0" smtClean="0"/>
              <a:t>1 in 10 kids – on the internet</a:t>
            </a:r>
          </a:p>
          <a:p>
            <a:r>
              <a:rPr lang="en-US" dirty="0" smtClean="0"/>
              <a:t>Boys act differently than girls</a:t>
            </a:r>
          </a:p>
          <a:p>
            <a:r>
              <a:rPr lang="en-US" dirty="0" smtClean="0"/>
              <a:t>Parents can help!</a:t>
            </a:r>
          </a:p>
          <a:p>
            <a:endParaRPr lang="en-US" dirty="0" smtClean="0"/>
          </a:p>
          <a:p>
            <a:endParaRPr lang="en-US" dirty="0"/>
          </a:p>
        </p:txBody>
      </p:sp>
    </p:spTree>
    <p:extLst>
      <p:ext uri="{BB962C8B-B14F-4D97-AF65-F5344CB8AC3E}">
        <p14:creationId xmlns:p14="http://schemas.microsoft.com/office/powerpoint/2010/main" val="407013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Can I do?</a:t>
            </a:r>
            <a:endParaRPr lang="en-US" dirty="0"/>
          </a:p>
        </p:txBody>
      </p:sp>
      <p:sp>
        <p:nvSpPr>
          <p:cNvPr id="3" name="Content Placeholder 2"/>
          <p:cNvSpPr>
            <a:spLocks noGrp="1"/>
          </p:cNvSpPr>
          <p:nvPr>
            <p:ph idx="1"/>
          </p:nvPr>
        </p:nvSpPr>
        <p:spPr/>
        <p:txBody>
          <a:bodyPr/>
          <a:lstStyle/>
          <a:p>
            <a:endParaRPr lang="en-US"/>
          </a:p>
        </p:txBody>
      </p:sp>
      <p:pic>
        <p:nvPicPr>
          <p:cNvPr id="7170" name="Picture 2" descr="http://startempathy.org/sites/default/files/images/BULLY_BU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524000"/>
            <a:ext cx="6858000" cy="4568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4230377"/>
            <a:ext cx="2776722" cy="954107"/>
          </a:xfrm>
          <a:prstGeom prst="rect">
            <a:avLst/>
          </a:prstGeom>
          <a:noFill/>
        </p:spPr>
        <p:txBody>
          <a:bodyPr wrap="none" rtlCol="0">
            <a:spAutoFit/>
          </a:bodyPr>
          <a:lstStyle/>
          <a:p>
            <a:r>
              <a:rPr lang="en-US" sz="2800" dirty="0" smtClean="0">
                <a:latin typeface="Georgia" pitchFamily="18" charset="0"/>
              </a:rPr>
              <a:t>Stand up </a:t>
            </a:r>
          </a:p>
          <a:p>
            <a:r>
              <a:rPr lang="en-US" sz="2800" dirty="0" smtClean="0">
                <a:latin typeface="Georgia" pitchFamily="18" charset="0"/>
              </a:rPr>
              <a:t>for your friends!</a:t>
            </a:r>
            <a:endParaRPr lang="en-US" sz="2800" dirty="0">
              <a:latin typeface="Georgia" pitchFamily="18" charset="0"/>
            </a:endParaRPr>
          </a:p>
        </p:txBody>
      </p:sp>
    </p:spTree>
    <p:extLst>
      <p:ext uri="{BB962C8B-B14F-4D97-AF65-F5344CB8AC3E}">
        <p14:creationId xmlns:p14="http://schemas.microsoft.com/office/powerpoint/2010/main" val="252699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sp>
        <p:nvSpPr>
          <p:cNvPr id="3" name="Content Placeholder 2"/>
          <p:cNvSpPr>
            <a:spLocks noGrp="1"/>
          </p:cNvSpPr>
          <p:nvPr>
            <p:ph idx="1"/>
          </p:nvPr>
        </p:nvSpPr>
        <p:spPr>
          <a:xfrm>
            <a:off x="838200" y="1295400"/>
            <a:ext cx="7848600" cy="4525963"/>
          </a:xfrm>
        </p:spPr>
        <p:txBody>
          <a:bodyPr/>
          <a:lstStyle/>
          <a:p>
            <a:r>
              <a:rPr lang="en-US" dirty="0" smtClean="0"/>
              <a:t>“Stand and Say ‘And’ ” Strategy</a:t>
            </a:r>
            <a:endParaRPr lang="en-US" dirty="0"/>
          </a:p>
        </p:txBody>
      </p:sp>
      <p:pic>
        <p:nvPicPr>
          <p:cNvPr id="5122" name="Picture 2" descr="http://www.child-advocate.ri.gov/img/content/chil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189018"/>
            <a:ext cx="2743200" cy="408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996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Sometimes we feel bullied by our thoughts and feelings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600200"/>
            <a:ext cx="5181600" cy="4512310"/>
          </a:xfrm>
          <a:prstGeom prst="rect">
            <a:avLst/>
          </a:prstGeom>
        </p:spPr>
      </p:pic>
    </p:spTree>
    <p:extLst>
      <p:ext uri="{BB962C8B-B14F-4D97-AF65-F5344CB8AC3E}">
        <p14:creationId xmlns:p14="http://schemas.microsoft.com/office/powerpoint/2010/main" val="3971193170"/>
      </p:ext>
    </p:extLst>
  </p:cSld>
  <p:clrMapOvr>
    <a:masterClrMapping/>
  </p:clrMapOvr>
</p:sld>
</file>

<file path=ppt/theme/theme1.xml><?xml version="1.0" encoding="utf-8"?>
<a:theme xmlns:a="http://schemas.openxmlformats.org/drawingml/2006/main" name="CAS_Blue_Background">
  <a:themeElements>
    <a:clrScheme name="Custom 2">
      <a:dk1>
        <a:srgbClr val="002E5D"/>
      </a:dk1>
      <a:lt1>
        <a:srgbClr val="AF6D04"/>
      </a:lt1>
      <a:dk2>
        <a:srgbClr val="0080AC"/>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CAS_Blue_Background</Template>
  <TotalTime>132</TotalTime>
  <Words>1109</Words>
  <Application>Microsoft Office PowerPoint</Application>
  <PresentationFormat>On-screen Show (4:3)</PresentationFormat>
  <Paragraphs>142</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CAS_Blue_Background</vt:lpstr>
      <vt:lpstr>What’s the Opposite of Bullying?</vt:lpstr>
      <vt:lpstr>What does it mean to “bully?”</vt:lpstr>
      <vt:lpstr>PowerPoint Presentation</vt:lpstr>
      <vt:lpstr>PowerPoint Presentation</vt:lpstr>
      <vt:lpstr>PowerPoint Presentation</vt:lpstr>
      <vt:lpstr>Who Gets Bullied?</vt:lpstr>
      <vt:lpstr>What Else Can I do?</vt:lpstr>
      <vt:lpstr>What Can I Do?</vt:lpstr>
      <vt:lpstr>Sometimes we feel bullied by our thoughts and feelings</vt:lpstr>
      <vt:lpstr>So…Nevermind your Mind!</vt:lpstr>
      <vt:lpstr>The Still, Quiet Place</vt:lpstr>
      <vt:lpstr>The Passengers on the Bus Game</vt:lpstr>
      <vt:lpstr>What’s the Opposite of Bullying?</vt:lpstr>
      <vt:lpstr>Kindness </vt:lpstr>
      <vt:lpstr>The 3 parts  of kindness</vt:lpstr>
      <vt:lpstr>Notice  when others are  sad, or left out</vt:lpstr>
      <vt:lpstr>Share Sadness with Others</vt:lpstr>
      <vt:lpstr>Know that everyone does dumb stuff sometimes. That’s what connects us all together.</vt:lpstr>
      <vt:lpstr>What does it feel like to be kind?</vt:lpstr>
      <vt:lpstr>PowerPoint Presentation</vt:lpstr>
      <vt:lpstr>PowerPoint Presentation</vt:lpstr>
      <vt:lpstr>PowerPoint Presentation</vt:lpstr>
      <vt:lpstr>Thanks!</vt:lpstr>
      <vt:lpstr>For Parents, teachers, &amp; school administrators</vt:lpstr>
      <vt:lpstr>Who Gets Bullied?</vt:lpstr>
      <vt:lpstr>Students with Disabilities</vt:lpstr>
      <vt:lpstr>Sexual Minority Youth</vt:lpstr>
      <vt:lpstr>References &amp; Resources for Parents, Teachers, and School Administrators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Opposite of Bullying?</dc:title>
  <dc:creator>Lisa Coyne</dc:creator>
  <cp:lastModifiedBy>ACBS3</cp:lastModifiedBy>
  <cp:revision>38</cp:revision>
  <dcterms:created xsi:type="dcterms:W3CDTF">2013-02-07T03:08:41Z</dcterms:created>
  <dcterms:modified xsi:type="dcterms:W3CDTF">2014-10-07T15:04:40Z</dcterms:modified>
</cp:coreProperties>
</file>